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29"/>
  </p:notesMasterIdLst>
  <p:sldIdLst>
    <p:sldId id="283" r:id="rId4"/>
    <p:sldId id="264" r:id="rId5"/>
    <p:sldId id="266" r:id="rId6"/>
    <p:sldId id="268" r:id="rId7"/>
    <p:sldId id="274" r:id="rId8"/>
    <p:sldId id="273" r:id="rId9"/>
    <p:sldId id="278" r:id="rId10"/>
    <p:sldId id="277" r:id="rId11"/>
    <p:sldId id="275" r:id="rId12"/>
    <p:sldId id="279" r:id="rId13"/>
    <p:sldId id="281" r:id="rId14"/>
    <p:sldId id="261" r:id="rId15"/>
    <p:sldId id="263" r:id="rId16"/>
    <p:sldId id="262" r:id="rId17"/>
    <p:sldId id="295" r:id="rId18"/>
    <p:sldId id="284" r:id="rId19"/>
    <p:sldId id="285" r:id="rId20"/>
    <p:sldId id="286" r:id="rId21"/>
    <p:sldId id="287" r:id="rId22"/>
    <p:sldId id="288" r:id="rId23"/>
    <p:sldId id="289" r:id="rId24"/>
    <p:sldId id="293" r:id="rId25"/>
    <p:sldId id="290" r:id="rId26"/>
    <p:sldId id="294" r:id="rId27"/>
    <p:sldId id="29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jie Pan" initials="Pa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0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1BB57-987E-4519-807D-1EAD105DCB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75693-8981-4BAF-8A69-4019A26BE9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6132" y="788565"/>
            <a:ext cx="10259735" cy="2080470"/>
          </a:xfrm>
        </p:spPr>
        <p:txBody>
          <a:bodyPr anchor="ctr"/>
          <a:lstStyle>
            <a:lvl1pPr algn="l">
              <a:defRPr sz="6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66132" y="4437776"/>
            <a:ext cx="10259734" cy="151001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B13F-924C-42B5-BBDA-C2C7A49C3BB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zh-CN" altLang="en-US" sz="1600" smtClean="0"/>
            </a:lvl1pPr>
          </a:lstStyle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796216"/>
            <a:ext cx="12192000" cy="617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95738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357" y="188752"/>
            <a:ext cx="2619028" cy="6167597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17789" y="188753"/>
            <a:ext cx="8535854" cy="6167598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000"/>
              </a:spcBef>
              <a:defRPr/>
            </a:lvl1pPr>
            <a:lvl2pPr marL="274320" indent="-274320">
              <a:lnSpc>
                <a:spcPct val="100000"/>
              </a:lnSpc>
              <a:spcBef>
                <a:spcPts val="1000"/>
              </a:spcBef>
              <a:defRPr/>
            </a:lvl2pPr>
            <a:lvl3pPr marL="274320" indent="-274320">
              <a:lnSpc>
                <a:spcPct val="100000"/>
              </a:lnSpc>
              <a:spcBef>
                <a:spcPts val="1000"/>
              </a:spcBef>
              <a:defRPr/>
            </a:lvl3pPr>
            <a:lvl4pPr marL="274320" indent="-274320">
              <a:lnSpc>
                <a:spcPct val="100000"/>
              </a:lnSpc>
              <a:spcBef>
                <a:spcPts val="1000"/>
              </a:spcBef>
              <a:defRPr/>
            </a:lvl4pPr>
            <a:lvl5pPr marL="274320" indent="-274320">
              <a:lnSpc>
                <a:spcPct val="100000"/>
              </a:lnSpc>
              <a:spcBef>
                <a:spcPts val="1000"/>
              </a:spcBef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79E8-36D3-4CFF-848E-42B0A1016FD2}" type="datetime1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7614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60" y="188752"/>
            <a:ext cx="11443282" cy="572721"/>
          </a:xfrm>
        </p:spPr>
        <p:txBody>
          <a:bodyPr>
            <a:normAutofit/>
          </a:bodyPr>
          <a:lstStyle>
            <a:lvl1pPr>
              <a:defRPr sz="2800" b="1" baseline="0">
                <a:latin typeface="Arial" panose="020B060402020209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360" y="950225"/>
            <a:ext cx="11443283" cy="57712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000"/>
              </a:spcBef>
              <a:defRPr sz="2000" baseline="0">
                <a:latin typeface="Arial" panose="020B0604020202090204" pitchFamily="34" charset="0"/>
                <a:ea typeface="黑体" panose="02010609060101010101" pitchFamily="49" charset="-122"/>
              </a:defRPr>
            </a:lvl1pPr>
            <a:lvl2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Arial" panose="020B0604020202090204" pitchFamily="34" charset="0"/>
                <a:ea typeface="黑体" panose="02010609060101010101" pitchFamily="49" charset="-122"/>
              </a:defRPr>
            </a:lvl2pPr>
            <a:lvl3pPr marL="274320" indent="-274320">
              <a:lnSpc>
                <a:spcPct val="100000"/>
              </a:lnSpc>
              <a:spcBef>
                <a:spcPts val="1000"/>
              </a:spcBef>
              <a:defRPr sz="1600" baseline="0">
                <a:latin typeface="Arial" panose="020B0604020202090204" pitchFamily="34" charset="0"/>
                <a:ea typeface="黑体" panose="02010609060101010101" pitchFamily="49" charset="-122"/>
              </a:defRPr>
            </a:lvl3pPr>
            <a:lvl4pPr marL="274320" indent="-274320">
              <a:lnSpc>
                <a:spcPct val="100000"/>
              </a:lnSpc>
              <a:spcBef>
                <a:spcPts val="1000"/>
              </a:spcBef>
              <a:defRPr sz="1400" baseline="0">
                <a:latin typeface="Arial" panose="020B0604020202090204" pitchFamily="34" charset="0"/>
                <a:ea typeface="黑体" panose="02010609060101010101" pitchFamily="49" charset="-122"/>
              </a:defRPr>
            </a:lvl4pPr>
            <a:lvl5pPr marL="274320" indent="-274320">
              <a:lnSpc>
                <a:spcPct val="100000"/>
              </a:lnSpc>
              <a:spcBef>
                <a:spcPts val="1000"/>
              </a:spcBef>
              <a:defRPr sz="1400" baseline="0">
                <a:latin typeface="Arial" panose="020B060402020209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D659-AB86-4266-85E8-19170012A3CF}" type="datetime1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0360" y="946074"/>
            <a:ext cx="5109599" cy="54102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mtClean="0"/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74320" lvl="0" indent="-274320">
              <a:lnSpc>
                <a:spcPct val="10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274320" lvl="1" indent="-274320">
              <a:lnSpc>
                <a:spcPct val="100000"/>
              </a:lnSpc>
            </a:pPr>
            <a:r>
              <a:rPr lang="zh-CN" altLang="en-US"/>
              <a:t>二级</a:t>
            </a:r>
            <a:endParaRPr lang="zh-CN" altLang="en-US"/>
          </a:p>
          <a:p>
            <a:pPr marL="274320" lvl="2" indent="-274320">
              <a:lnSpc>
                <a:spcPct val="100000"/>
              </a:lnSpc>
            </a:pPr>
            <a:r>
              <a:rPr lang="zh-CN" altLang="en-US"/>
              <a:t>三级</a:t>
            </a:r>
            <a:endParaRPr lang="zh-CN" altLang="en-US"/>
          </a:p>
          <a:p>
            <a:pPr marL="274320" lvl="3" indent="-274320">
              <a:lnSpc>
                <a:spcPct val="100000"/>
              </a:lnSpc>
            </a:pPr>
            <a:r>
              <a:rPr lang="zh-CN" altLang="en-US"/>
              <a:t>四级</a:t>
            </a:r>
            <a:endParaRPr lang="zh-CN" altLang="en-US"/>
          </a:p>
          <a:p>
            <a:pPr marL="274320" lvl="4" indent="-274320">
              <a:lnSpc>
                <a:spcPct val="100000"/>
              </a:lnSpc>
            </a:pPr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377" y="960316"/>
            <a:ext cx="5679265" cy="539603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mtClean="0"/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74320" lvl="0" indent="-274320">
              <a:lnSpc>
                <a:spcPct val="100000"/>
              </a:lnSpc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274320" lvl="1" indent="-274320">
              <a:lnSpc>
                <a:spcPct val="100000"/>
              </a:lnSpc>
            </a:pPr>
            <a:r>
              <a:rPr lang="zh-CN" altLang="en-US"/>
              <a:t>二级</a:t>
            </a:r>
            <a:endParaRPr lang="zh-CN" altLang="en-US"/>
          </a:p>
          <a:p>
            <a:pPr marL="274320" lvl="2" indent="-274320">
              <a:lnSpc>
                <a:spcPct val="100000"/>
              </a:lnSpc>
            </a:pPr>
            <a:r>
              <a:rPr lang="zh-CN" altLang="en-US"/>
              <a:t>三级</a:t>
            </a:r>
            <a:endParaRPr lang="zh-CN" altLang="en-US"/>
          </a:p>
          <a:p>
            <a:pPr marL="274320" lvl="3" indent="-274320">
              <a:lnSpc>
                <a:spcPct val="100000"/>
              </a:lnSpc>
            </a:pPr>
            <a:r>
              <a:rPr lang="zh-CN" altLang="en-US"/>
              <a:t>四级</a:t>
            </a:r>
            <a:endParaRPr lang="zh-CN" altLang="en-US"/>
          </a:p>
          <a:p>
            <a:pPr marL="274320" lvl="4" indent="-274320">
              <a:lnSpc>
                <a:spcPct val="100000"/>
              </a:lnSpc>
            </a:pPr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5F44-D605-4DBB-8B77-940147C962D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zh-CN" altLang="en-US" sz="1600" smtClean="0"/>
            </a:lvl1pPr>
          </a:lstStyle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7614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10360" y="188752"/>
            <a:ext cx="11443282" cy="572721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366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6132" y="994554"/>
            <a:ext cx="10259735" cy="2080470"/>
          </a:xfrm>
        </p:spPr>
        <p:txBody>
          <a:bodyPr anchor="ctr"/>
          <a:lstStyle>
            <a:lvl1pPr algn="l">
              <a:defRPr sz="6000" b="1"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66132" y="4032250"/>
            <a:ext cx="10259734" cy="1915544"/>
          </a:xfrm>
        </p:spPr>
        <p:txBody>
          <a:bodyPr anchor="ctr"/>
          <a:lstStyle>
            <a:lvl1pPr marL="342900" indent="-342900" algn="l">
              <a:buFont typeface="Arial" panose="020B0604020202090204" pitchFamily="34" charset="0"/>
              <a:buChar char="•"/>
              <a:defRPr sz="2400"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66132" y="6219825"/>
            <a:ext cx="2743200" cy="365125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D9AC18CD-CBFF-4F16-991F-7F44B13A7A19}" type="datetime1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599" y="6226175"/>
            <a:ext cx="4114800" cy="365125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0" y="6753224"/>
            <a:ext cx="12192000" cy="10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610724" y="-771"/>
            <a:ext cx="2581275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SJTU EE208 </a:t>
            </a:r>
            <a:r>
              <a:rPr lang="zh-CN" altLang="en-US" sz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电类工程导论</a:t>
            </a:r>
            <a:r>
              <a:rPr lang="en-US" altLang="zh-CN" sz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(C)</a:t>
            </a:r>
            <a:endParaRPr lang="zh-CN" altLang="en-US" sz="1200" baseline="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798" y="6491287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zh-CN" altLang="en-US" sz="1600" baseline="0" smtClean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73C21EC5-CD02-4888-A25F-F2DF1AE998A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"/>
            <a:ext cx="12192000" cy="6381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361" y="98816"/>
            <a:ext cx="11443282" cy="625476"/>
          </a:xfrm>
        </p:spPr>
        <p:txBody>
          <a:bodyPr>
            <a:noAutofit/>
          </a:bodyPr>
          <a:lstStyle>
            <a:lvl1pPr>
              <a:defRPr sz="2700" b="1"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360" y="762000"/>
            <a:ext cx="11443283" cy="5959475"/>
          </a:xfrm>
        </p:spPr>
        <p:txBody>
          <a:bodyPr>
            <a:normAutofit/>
          </a:bodyPr>
          <a:lstStyle>
            <a:lvl1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  <a:lvl2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Consolas" panose="020B0609020204030204" pitchFamily="49" charset="0"/>
                <a:ea typeface="黑体" panose="02010609060101010101" pitchFamily="49" charset="-122"/>
              </a:defRPr>
            </a:lvl2pPr>
            <a:lvl3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Consolas" panose="020B0609020204030204" pitchFamily="49" charset="0"/>
                <a:ea typeface="黑体" panose="02010609060101010101" pitchFamily="49" charset="-122"/>
              </a:defRPr>
            </a:lvl3pPr>
            <a:lvl4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Consolas" panose="020B0609020204030204" pitchFamily="49" charset="0"/>
                <a:ea typeface="黑体" panose="02010609060101010101" pitchFamily="49" charset="-122"/>
              </a:defRPr>
            </a:lvl4pPr>
            <a:lvl5pPr marL="274320" indent="-274320">
              <a:lnSpc>
                <a:spcPct val="100000"/>
              </a:lnSpc>
              <a:spcBef>
                <a:spcPts val="1000"/>
              </a:spcBef>
              <a:defRPr sz="1800" baseline="0">
                <a:latin typeface="Consolas" panose="020B0609020204030204" pitchFamily="49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438BDDBE-63F2-4029-93CB-1FD36FC0CE69}" type="datetime1">
              <a:rPr lang="en-US" smtClean="0"/>
            </a:fld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endParaRPr 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aseline="0"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73C21EC5-CD02-4888-A25F-F2DF1AE998A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F6A176F4-59DF-4A20-BD14-7D58DE4C9A3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DF38C4BE-9E29-43C6-AAAE-97E97D06273F}" type="datetime1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baseline="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ea typeface="黑体" panose="02010609060101010101" pitchFamily="49" charset="-122"/>
              </a:defRPr>
            </a:lvl1pPr>
          </a:lstStyle>
          <a:p>
            <a:fld id="{73C21EC5-CD02-4888-A25F-F2DF1AE998A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 baseline="0">
          <a:solidFill>
            <a:schemeClr val="tx1"/>
          </a:solidFill>
          <a:latin typeface="Consolas" panose="020B0609020204030204" pitchFamily="49" charset="0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cs231n.github.io/convolutional-networks/" TargetMode="Externa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papers.nips.cc/paper/4824-imagenet-classification-with-deep-convolutional-neural-networks.pdf" TargetMode="Externa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jpeg"/><Relationship Id="rId7" Type="http://schemas.openxmlformats.org/officeDocument/2006/relationships/image" Target="../media/image35.jpe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4-1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 err="1">
                <a:latin typeface="Arial" panose="020B0604020202090204" pitchFamily="34" charset="0"/>
              </a:rPr>
              <a:t>PyTorch</a:t>
            </a:r>
            <a:r>
              <a:rPr lang="zh-CN" altLang="en-US" dirty="0">
                <a:latin typeface="Arial" panose="020B0604020202090204" pitchFamily="34" charset="0"/>
              </a:rPr>
              <a:t>入门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机器学习与深度学习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r>
              <a:rPr lang="zh-CN" altLang="en-US" dirty="0"/>
              <a:t>深度学习训练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C21EC5-CD02-4888-A25F-F2DF1AE998A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到这里，我们初步了解了神经网络和深度学习。更多参考资料：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https://www.cnblogs.com/subconscious/p/5058741.html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https://zhuanlan.zhihu.com/p/88399471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https://www.zhihu.com/question/26006703/answer/536169538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接下来我们将尝试使用</a:t>
            </a:r>
            <a:r>
              <a:rPr lang="en-US" altLang="zh-CN" dirty="0" err="1"/>
              <a:t>PyTorch</a:t>
            </a:r>
            <a:r>
              <a:rPr lang="zh-CN" altLang="en-US" dirty="0"/>
              <a:t>进行深度学习。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别担心，如果你对上述内容还有疑问，应该不会对接下来的实验有太多影响。只需记住：深度学习并不神秘，神经网络也只是大量节点的加权求和。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实验准备</a:t>
            </a:r>
            <a:r>
              <a:rPr lang="en-US" altLang="zh-CN" dirty="0"/>
              <a:t>: </a:t>
            </a:r>
            <a:r>
              <a:rPr lang="zh-CN" altLang="en-US" dirty="0"/>
              <a:t>名词解释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Training set</a:t>
            </a:r>
            <a:r>
              <a:rPr lang="zh-CN" altLang="en-US" dirty="0"/>
              <a:t>： 训练集，所有的训练数据</a:t>
            </a:r>
            <a:endParaRPr lang="en-US" altLang="zh-CN" dirty="0"/>
          </a:p>
          <a:p>
            <a:r>
              <a:rPr lang="en-US" altLang="zh-CN" dirty="0"/>
              <a:t>Epoch</a:t>
            </a:r>
            <a:r>
              <a:rPr lang="zh-CN" altLang="en-US" dirty="0"/>
              <a:t>：训练轮次。深度学习需要对</a:t>
            </a:r>
            <a:r>
              <a:rPr lang="en-US" altLang="zh-CN" dirty="0"/>
              <a:t>training set</a:t>
            </a:r>
            <a:r>
              <a:rPr lang="zh-CN" altLang="en-US" dirty="0"/>
              <a:t>遍历多遍，每一遍叫做一个训练轮次。</a:t>
            </a:r>
            <a:endParaRPr lang="en-US" altLang="zh-CN" dirty="0"/>
          </a:p>
          <a:p>
            <a:r>
              <a:rPr lang="en-US" altLang="zh-CN" dirty="0"/>
              <a:t>Batch</a:t>
            </a:r>
            <a:r>
              <a:rPr lang="zh-CN" altLang="en-US" dirty="0"/>
              <a:t>：批。在</a:t>
            </a:r>
            <a:r>
              <a:rPr lang="zh-CN" altLang="en-US" b="1" dirty="0">
                <a:solidFill>
                  <a:srgbClr val="C00000"/>
                </a:solidFill>
              </a:rPr>
              <a:t>每个训练轮次</a:t>
            </a:r>
            <a:r>
              <a:rPr lang="zh-CN" altLang="en-US" dirty="0"/>
              <a:t>中，由于训练集可能很大，无法一次性放入神经网络计算得到</a:t>
            </a:r>
            <a:r>
              <a:rPr lang="en-US" altLang="zh-CN" dirty="0"/>
              <a:t>prediction</a:t>
            </a:r>
            <a:r>
              <a:rPr lang="zh-CN" altLang="en-US" dirty="0"/>
              <a:t>，因此需要分批输入。在每个</a:t>
            </a:r>
            <a:r>
              <a:rPr lang="en-US" altLang="zh-CN" dirty="0"/>
              <a:t>epoch</a:t>
            </a:r>
            <a:r>
              <a:rPr lang="zh-CN" altLang="en-US" dirty="0"/>
              <a:t>中，若每次将</a:t>
            </a:r>
            <a:r>
              <a:rPr lang="en-US" altLang="zh-CN" dirty="0"/>
              <a:t>128</a:t>
            </a:r>
            <a:r>
              <a:rPr lang="zh-CN" altLang="en-US" dirty="0"/>
              <a:t>张图片输入网络，则认为 </a:t>
            </a:r>
            <a:r>
              <a:rPr lang="en-US" altLang="zh-CN" dirty="0"/>
              <a:t>batch size =128</a:t>
            </a:r>
            <a:r>
              <a:rPr lang="zh-CN" altLang="en-US" dirty="0"/>
              <a:t>。每</a:t>
            </a:r>
            <a:r>
              <a:rPr lang="en-US" altLang="zh-CN" dirty="0"/>
              <a:t>128</a:t>
            </a:r>
            <a:r>
              <a:rPr lang="zh-CN" altLang="en-US" dirty="0"/>
              <a:t>张图片构成一个</a:t>
            </a:r>
            <a:r>
              <a:rPr lang="en-US" altLang="zh-CN" dirty="0"/>
              <a:t>batch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5.1 CIFAR-10</a:t>
            </a:r>
            <a:r>
              <a:rPr lang="zh-CN" altLang="en-US" dirty="0"/>
              <a:t>图片分类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360" y="950225"/>
            <a:ext cx="11443283" cy="5771250"/>
          </a:xfrm>
        </p:spPr>
        <p:txBody>
          <a:bodyPr/>
          <a:lstStyle/>
          <a:p>
            <a:r>
              <a:rPr lang="zh-CN" altLang="en-US" dirty="0"/>
              <a:t>利用深度学习对</a:t>
            </a:r>
            <a:r>
              <a:rPr lang="en-US" altLang="zh-CN" dirty="0"/>
              <a:t>CIFAR-10</a:t>
            </a:r>
            <a:r>
              <a:rPr lang="zh-CN" altLang="en-US" dirty="0"/>
              <a:t>（</a:t>
            </a:r>
            <a:r>
              <a:rPr lang="en-US" altLang="zh-CN" dirty="0"/>
              <a:t> http://www.cs.toronto.edu/~kriz/cifar.html </a:t>
            </a:r>
            <a:r>
              <a:rPr lang="zh-CN" altLang="en-US" dirty="0"/>
              <a:t>）图片进行分类。（见</a:t>
            </a:r>
            <a:r>
              <a:rPr lang="en-US" altLang="zh-CN" dirty="0"/>
              <a:t>exp2.py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CIFAR-10</a:t>
            </a:r>
            <a:r>
              <a:rPr lang="zh-CN" altLang="en-US" dirty="0"/>
              <a:t>数据集由</a:t>
            </a:r>
            <a:r>
              <a:rPr lang="en-US" altLang="zh-CN" dirty="0"/>
              <a:t>10</a:t>
            </a:r>
            <a:r>
              <a:rPr lang="zh-CN" altLang="en-US" dirty="0"/>
              <a:t>个类的</a:t>
            </a:r>
            <a:r>
              <a:rPr lang="en-US" altLang="zh-CN" dirty="0"/>
              <a:t>60000</a:t>
            </a:r>
            <a:r>
              <a:rPr lang="zh-CN" altLang="en-US" dirty="0"/>
              <a:t>个</a:t>
            </a:r>
            <a:r>
              <a:rPr lang="en-US" altLang="zh-CN" dirty="0"/>
              <a:t>32x32</a:t>
            </a:r>
            <a:r>
              <a:rPr lang="zh-CN" altLang="en-US" dirty="0"/>
              <a:t>彩色图像组成，每个类有</a:t>
            </a:r>
            <a:r>
              <a:rPr lang="en-US" altLang="zh-CN" dirty="0"/>
              <a:t>6000</a:t>
            </a:r>
            <a:r>
              <a:rPr lang="zh-CN" altLang="en-US" dirty="0"/>
              <a:t>个图像。有</a:t>
            </a:r>
            <a:r>
              <a:rPr lang="en-US" altLang="zh-CN" dirty="0"/>
              <a:t>50000</a:t>
            </a:r>
            <a:r>
              <a:rPr lang="zh-CN" altLang="en-US" dirty="0"/>
              <a:t>个训练图像和</a:t>
            </a:r>
            <a:r>
              <a:rPr lang="en-US" altLang="zh-CN" dirty="0"/>
              <a:t>10000</a:t>
            </a:r>
            <a:r>
              <a:rPr lang="zh-CN" altLang="en-US" dirty="0"/>
              <a:t>个测试图像。</a:t>
            </a:r>
            <a:endParaRPr lang="en-US" altLang="zh-CN" dirty="0"/>
          </a:p>
          <a:p>
            <a:r>
              <a:rPr lang="zh-CN" altLang="en-US" dirty="0"/>
              <a:t>注意：训练时，我们只能使用</a:t>
            </a:r>
            <a:r>
              <a:rPr lang="en-US" altLang="zh-CN" dirty="0"/>
              <a:t>50000</a:t>
            </a:r>
            <a:r>
              <a:rPr lang="zh-CN" altLang="en-US" dirty="0"/>
              <a:t>个训练图像。这样，在测试时模型没见过这</a:t>
            </a:r>
            <a:r>
              <a:rPr lang="en-US" altLang="zh-CN" dirty="0"/>
              <a:t>10000</a:t>
            </a:r>
            <a:r>
              <a:rPr lang="zh-CN" altLang="en-US" dirty="0"/>
              <a:t>张测试图片，其准确率评估才准确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594" y="3835850"/>
            <a:ext cx="3521377" cy="27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5.1 CIFAR-10</a:t>
            </a:r>
            <a:r>
              <a:rPr lang="zh-CN" altLang="en-US" dirty="0"/>
              <a:t>图片分类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360" y="950225"/>
            <a:ext cx="11443283" cy="5771250"/>
          </a:xfrm>
        </p:spPr>
        <p:txBody>
          <a:bodyPr/>
          <a:lstStyle/>
          <a:p>
            <a:r>
              <a:rPr lang="zh-CN" altLang="en-US" dirty="0"/>
              <a:t>本实验中，我们采用简单的</a:t>
            </a:r>
            <a:r>
              <a:rPr lang="en-US" altLang="zh-CN" dirty="0"/>
              <a:t>ResNet20 </a:t>
            </a:r>
            <a:r>
              <a:rPr lang="zh-CN" altLang="en-US" dirty="0"/>
              <a:t>（一个</a:t>
            </a:r>
            <a:r>
              <a:rPr lang="en-US" altLang="zh-CN" dirty="0"/>
              <a:t>20</a:t>
            </a:r>
            <a:r>
              <a:rPr lang="zh-CN" altLang="en-US" dirty="0"/>
              <a:t>层的神经网络）作为模型，在</a:t>
            </a:r>
            <a:r>
              <a:rPr lang="en-US" altLang="zh-CN" dirty="0"/>
              <a:t>50000</a:t>
            </a:r>
            <a:r>
              <a:rPr lang="zh-CN" altLang="en-US" dirty="0"/>
              <a:t>个训练图片上对其参数进行更新。经过</a:t>
            </a:r>
            <a:r>
              <a:rPr lang="en-US" altLang="zh-CN" dirty="0"/>
              <a:t>10</a:t>
            </a:r>
            <a:r>
              <a:rPr lang="zh-CN" altLang="en-US" dirty="0"/>
              <a:t>轮训练后，在</a:t>
            </a:r>
            <a:r>
              <a:rPr lang="en-US" altLang="zh-CN" dirty="0"/>
              <a:t>10000</a:t>
            </a:r>
            <a:r>
              <a:rPr lang="zh-CN" altLang="en-US" dirty="0"/>
              <a:t>张测试图片上的准确率可以达到</a:t>
            </a:r>
            <a:r>
              <a:rPr lang="en-US" altLang="zh-CN" dirty="0"/>
              <a:t>70%</a:t>
            </a:r>
            <a:r>
              <a:rPr lang="zh-CN" altLang="en-US" dirty="0"/>
              <a:t>以上。</a:t>
            </a:r>
            <a:endParaRPr lang="en-US" altLang="zh-CN" dirty="0"/>
          </a:p>
          <a:p>
            <a:r>
              <a:rPr lang="zh-CN" altLang="en-US" dirty="0"/>
              <a:t>事实上，现在最好的模型（不是使用</a:t>
            </a:r>
            <a:r>
              <a:rPr lang="en-US" altLang="zh-CN" dirty="0"/>
              <a:t>ResNet20</a:t>
            </a:r>
            <a:r>
              <a:rPr lang="zh-CN" altLang="en-US" dirty="0"/>
              <a:t>）可以达到</a:t>
            </a:r>
            <a:r>
              <a:rPr lang="en-US" altLang="zh-CN" dirty="0"/>
              <a:t>95%</a:t>
            </a:r>
            <a:r>
              <a:rPr lang="zh-CN" altLang="en-US" dirty="0"/>
              <a:t>以上的准确率，这一数字远远好于随机猜测的准确率</a:t>
            </a:r>
            <a:r>
              <a:rPr lang="en-US" altLang="zh-CN" dirty="0"/>
              <a:t>——10%. </a:t>
            </a:r>
            <a:r>
              <a:rPr lang="zh-CN" altLang="en-US" dirty="0"/>
              <a:t>当然，这些模型训练的轮数远多于</a:t>
            </a:r>
            <a:r>
              <a:rPr lang="en-US" altLang="zh-CN" dirty="0"/>
              <a:t>10</a:t>
            </a:r>
            <a:r>
              <a:rPr lang="zh-CN" altLang="en-US" dirty="0"/>
              <a:t>轮，模型也要比</a:t>
            </a:r>
            <a:r>
              <a:rPr lang="en-US" altLang="zh-CN" dirty="0"/>
              <a:t>resnet20</a:t>
            </a:r>
            <a:r>
              <a:rPr lang="zh-CN" altLang="en-US" dirty="0"/>
              <a:t>复杂。</a:t>
            </a:r>
            <a:endParaRPr lang="en-US" altLang="zh-CN" dirty="0"/>
          </a:p>
          <a:p>
            <a:r>
              <a:rPr lang="zh-CN" altLang="en-US" dirty="0"/>
              <a:t>一个多年前的排行榜：</a:t>
            </a:r>
            <a:r>
              <a:rPr lang="en-US" altLang="zh-CN" dirty="0"/>
              <a:t>https://www.kaggle.com/c/cifar-10/leaderboard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5.1 CIFAR-10</a:t>
            </a:r>
            <a:r>
              <a:rPr lang="zh-CN" altLang="en-US" dirty="0"/>
              <a:t>图片分类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练习：</a:t>
            </a:r>
            <a:endParaRPr lang="en-US" altLang="zh-CN" dirty="0"/>
          </a:p>
          <a:p>
            <a:r>
              <a:rPr lang="zh-CN" altLang="en-US" dirty="0"/>
              <a:t>补充</a:t>
            </a:r>
            <a:r>
              <a:rPr lang="en-US" altLang="zh-CN" dirty="0"/>
              <a:t>exp2.py</a:t>
            </a:r>
            <a:r>
              <a:rPr lang="zh-CN" altLang="en-US" dirty="0"/>
              <a:t>的代码，使得程序可以完整运行。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resnet20</a:t>
            </a:r>
            <a:r>
              <a:rPr lang="zh-CN" altLang="en-US" dirty="0"/>
              <a:t>模型，训练一个</a:t>
            </a:r>
            <a:r>
              <a:rPr lang="en-US" altLang="zh-CN" dirty="0"/>
              <a:t>cifar-10</a:t>
            </a:r>
            <a:r>
              <a:rPr lang="zh-CN" altLang="en-US" dirty="0"/>
              <a:t>的分类器。（推荐训练策略：以</a:t>
            </a:r>
            <a:r>
              <a:rPr lang="en-US" altLang="zh-CN" dirty="0"/>
              <a:t>0.1</a:t>
            </a:r>
            <a:r>
              <a:rPr lang="zh-CN" altLang="en-US" dirty="0"/>
              <a:t>的学习率</a:t>
            </a:r>
            <a:r>
              <a:rPr lang="en-US" altLang="zh-CN" dirty="0"/>
              <a:t>(learning rate, </a:t>
            </a:r>
            <a:r>
              <a:rPr lang="en-US" altLang="zh-CN" dirty="0" err="1"/>
              <a:t>lr</a:t>
            </a:r>
            <a:r>
              <a:rPr lang="en-US" altLang="zh-CN" dirty="0"/>
              <a:t>)</a:t>
            </a:r>
            <a:r>
              <a:rPr lang="zh-CN" altLang="en-US" dirty="0"/>
              <a:t>训练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，再以</a:t>
            </a:r>
            <a:r>
              <a:rPr lang="en-US" altLang="zh-CN" dirty="0"/>
              <a:t>0.01</a:t>
            </a:r>
            <a:r>
              <a:rPr lang="zh-CN" altLang="en-US" dirty="0"/>
              <a:t>的</a:t>
            </a:r>
            <a:r>
              <a:rPr lang="en-US" altLang="zh-CN" dirty="0" err="1"/>
              <a:t>lr</a:t>
            </a:r>
            <a:r>
              <a:rPr lang="zh-CN" altLang="en-US" dirty="0"/>
              <a:t>训练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。）</a:t>
            </a:r>
            <a:endParaRPr lang="en-US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提示：使用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model.load_state_dict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torch.load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restore_model_path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)[‘net‘])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可以加载已保存的模型，继续训练。训练可能会需要很久的时间，请耐心等待。若笔记本性能有限，可以加载我们已经预训练了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轮的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pretrain_model.pth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，这样可以跳过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lr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=0.1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的训练阶段，直接进行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lr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=0.01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轮训练。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（可选）思考：</a:t>
            </a:r>
            <a:r>
              <a:rPr lang="en-US" altLang="zh-CN" dirty="0"/>
              <a:t>Train acc </a:t>
            </a:r>
            <a:r>
              <a:rPr lang="zh-CN" altLang="en-US" dirty="0"/>
              <a:t>和 </a:t>
            </a:r>
            <a:r>
              <a:rPr lang="en-US" altLang="zh-CN" dirty="0"/>
              <a:t>Test acc</a:t>
            </a:r>
            <a:r>
              <a:rPr lang="zh-CN" altLang="en-US" dirty="0"/>
              <a:t>有什么关联和不同</a:t>
            </a:r>
            <a:r>
              <a:rPr lang="en-US" altLang="zh-CN" dirty="0"/>
              <a:t>? </a:t>
            </a:r>
            <a:r>
              <a:rPr lang="zh-CN" altLang="en-US" dirty="0"/>
              <a:t>在</a:t>
            </a:r>
            <a:r>
              <a:rPr lang="en-US" altLang="zh-CN" dirty="0" err="1"/>
              <a:t>lr</a:t>
            </a:r>
            <a:r>
              <a:rPr lang="zh-CN" altLang="en-US" dirty="0"/>
              <a:t>从</a:t>
            </a:r>
            <a:r>
              <a:rPr lang="en-US" altLang="zh-CN" dirty="0"/>
              <a:t>0.1</a:t>
            </a:r>
            <a:r>
              <a:rPr lang="zh-CN" altLang="en-US" dirty="0"/>
              <a:t>变到</a:t>
            </a:r>
            <a:r>
              <a:rPr lang="en-US" altLang="zh-CN" dirty="0"/>
              <a:t>0.01</a:t>
            </a:r>
            <a:r>
              <a:rPr lang="zh-CN" altLang="en-US" dirty="0"/>
              <a:t>后，</a:t>
            </a:r>
            <a:r>
              <a:rPr lang="en-US" altLang="zh-CN" dirty="0"/>
              <a:t>acc</a:t>
            </a:r>
            <a:r>
              <a:rPr lang="zh-CN" altLang="en-US" dirty="0"/>
              <a:t>发生了什么变化？为什么？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提交要求：</a:t>
            </a:r>
            <a:endParaRPr lang="en-US" altLang="zh-CN" dirty="0"/>
          </a:p>
          <a:p>
            <a:r>
              <a:rPr lang="zh-CN" altLang="en-US" dirty="0"/>
              <a:t>补充完整的</a:t>
            </a:r>
            <a:r>
              <a:rPr lang="en-US" altLang="zh-CN" dirty="0"/>
              <a:t>exp2.py</a:t>
            </a:r>
            <a:r>
              <a:rPr lang="zh-CN" altLang="en-US" dirty="0"/>
              <a:t>（使得算法可以按照给定的推荐训练策略</a:t>
            </a:r>
            <a:r>
              <a:rPr lang="en-US" altLang="zh-CN" dirty="0"/>
              <a:t>,</a:t>
            </a:r>
            <a:r>
              <a:rPr lang="zh-CN" altLang="en-US" dirty="0"/>
              <a:t>从第</a:t>
            </a:r>
            <a:r>
              <a:rPr lang="en-US" altLang="zh-CN" dirty="0"/>
              <a:t>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开始自动完成训练），以及最终模型 </a:t>
            </a:r>
            <a:r>
              <a:rPr lang="en-US" altLang="zh-CN" dirty="0" err="1"/>
              <a:t>final.pth</a:t>
            </a:r>
            <a:r>
              <a:rPr lang="zh-CN" altLang="en-US" dirty="0"/>
              <a:t>（评分时会读入此模型查看测试准确率）。</a:t>
            </a:r>
            <a:endParaRPr lang="en-US" altLang="zh-CN" dirty="0"/>
          </a:p>
          <a:p>
            <a:r>
              <a:rPr lang="zh-CN" altLang="en-US" dirty="0"/>
              <a:t>在报告中展示</a:t>
            </a:r>
            <a:r>
              <a:rPr lang="en-US" altLang="zh-CN" dirty="0"/>
              <a:t>test acc</a:t>
            </a:r>
            <a:r>
              <a:rPr lang="zh-CN" altLang="en-US" dirty="0"/>
              <a:t>变化趋势，以各种可能的方式使最终的测试准确率尽可能高。</a:t>
            </a:r>
            <a:endParaRPr lang="en-US" altLang="zh-CN" dirty="0"/>
          </a:p>
          <a:p>
            <a:r>
              <a:rPr lang="zh-CN" altLang="en-US" dirty="0"/>
              <a:t>提交时请务必将</a:t>
            </a:r>
            <a:r>
              <a:rPr lang="en-US" altLang="zh-CN" dirty="0"/>
              <a:t>cifar-10</a:t>
            </a:r>
            <a:r>
              <a:rPr lang="zh-CN" altLang="en-US" dirty="0"/>
              <a:t>数据集删掉！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7961" y="994554"/>
            <a:ext cx="11564039" cy="2080470"/>
          </a:xfrm>
        </p:spPr>
        <p:txBody>
          <a:bodyPr>
            <a:normAutofit/>
          </a:bodyPr>
          <a:lstStyle/>
          <a:p>
            <a:r>
              <a:rPr lang="en-US" altLang="zh-CN" sz="5400" kern="0" spc="-100" dirty="0">
                <a:latin typeface="+mj-lt"/>
              </a:rPr>
              <a:t>5-2.</a:t>
            </a:r>
            <a:r>
              <a:rPr lang="zh-CN" altLang="en-US" sz="5400" kern="0" spc="-100" dirty="0">
                <a:latin typeface="+mj-lt"/>
              </a:rPr>
              <a:t> </a:t>
            </a:r>
            <a:r>
              <a:rPr lang="en-US" altLang="zh-CN" sz="5400" kern="0" spc="-100" dirty="0">
                <a:latin typeface="+mj-lt"/>
              </a:rPr>
              <a:t>Search by CNN features </a:t>
            </a:r>
            <a:endParaRPr lang="en-US" sz="5400" kern="0" spc="-100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7961" y="4032250"/>
            <a:ext cx="10597905" cy="1915544"/>
          </a:xfrm>
        </p:spPr>
        <p:txBody>
          <a:bodyPr/>
          <a:lstStyle/>
          <a:p>
            <a:r>
              <a:rPr lang="zh-CN" altLang="en-US" dirty="0"/>
              <a:t>图像检索</a:t>
            </a:r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Pytorch</a:t>
            </a:r>
            <a:r>
              <a:rPr lang="zh-CN" altLang="en-US" dirty="0"/>
              <a:t>提取图像特征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3C21EC5-CD02-4888-A25F-F2DF1AE998A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3894" y="2340078"/>
            <a:ext cx="3073763" cy="31123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图像检索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11028" y="3429000"/>
            <a:ext cx="3475771" cy="2788559"/>
            <a:chOff x="1426128" y="1366186"/>
            <a:chExt cx="5239062" cy="428439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128" y="2801923"/>
              <a:ext cx="5239062" cy="284865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6128" y="1366186"/>
              <a:ext cx="5125674" cy="1435737"/>
            </a:xfrm>
            <a:prstGeom prst="rect">
              <a:avLst/>
            </a:prstGeom>
          </p:spPr>
        </p:pic>
      </p:grp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10360" y="950225"/>
            <a:ext cx="11443283" cy="5771250"/>
          </a:xfrm>
        </p:spPr>
        <p:txBody>
          <a:bodyPr/>
          <a:lstStyle/>
          <a:p>
            <a:r>
              <a:rPr lang="zh-CN" altLang="en-US" dirty="0"/>
              <a:t>早期的图像检索技术研究主要是基于文本的图像检索</a:t>
            </a:r>
            <a:r>
              <a:rPr lang="en-US" altLang="zh-CN" dirty="0"/>
              <a:t>(TBIR)</a:t>
            </a:r>
            <a:r>
              <a:rPr lang="zh-CN" altLang="en-US" dirty="0"/>
              <a:t>，通过对图片的文本描述来查找图像库中具有相应标签的图像。随着技术的发展，基于内容的图像检索</a:t>
            </a:r>
            <a:r>
              <a:rPr lang="en-US" altLang="zh-CN" dirty="0"/>
              <a:t>(CBIR)</a:t>
            </a:r>
            <a:r>
              <a:rPr lang="zh-CN" altLang="en-US" dirty="0"/>
              <a:t>，即以图搜图也成为了各大网站的标配功能。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98" y="2669341"/>
            <a:ext cx="4583185" cy="24537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460" y="4215460"/>
            <a:ext cx="3476200" cy="2453788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5955832" y="2406673"/>
            <a:ext cx="176169" cy="176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868210" y="4249252"/>
            <a:ext cx="176169" cy="176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446738" y="2702897"/>
            <a:ext cx="176169" cy="176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989368" y="3363985"/>
            <a:ext cx="514526" cy="343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以图搜图是如何实现的呢？以图搜图的核心其实就是在被检索的图像库</a:t>
            </a:r>
            <a:r>
              <a:rPr lang="en-US" altLang="zh-CN" dirty="0"/>
              <a:t>(Library)</a:t>
            </a:r>
            <a:r>
              <a:rPr lang="zh-CN" altLang="en-US" dirty="0"/>
              <a:t>中找到和参与检索的图片</a:t>
            </a:r>
            <a:r>
              <a:rPr lang="en-US" altLang="zh-CN" dirty="0"/>
              <a:t>(Query)</a:t>
            </a:r>
            <a:r>
              <a:rPr lang="zh-CN" altLang="en-US" dirty="0"/>
              <a:t>最相似的图片集合。那么问题就变成了如何定义图片之间的相似程度。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649" y="3626976"/>
            <a:ext cx="2129619" cy="12908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96" y="2789264"/>
            <a:ext cx="2266363" cy="12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864" y="4628303"/>
            <a:ext cx="2289480" cy="12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212" y="2789264"/>
            <a:ext cx="1843107" cy="12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028" y="2789264"/>
            <a:ext cx="2094084" cy="126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059" y="4628303"/>
            <a:ext cx="1269049" cy="126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1212" y="4628303"/>
            <a:ext cx="1717116" cy="1260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491403" y="492196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Query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382724" y="4043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924103" y="40434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360450" y="404340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337071" y="58552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666354" y="5855215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0352423" y="5855215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5" name="矩形: 圆角 24"/>
          <p:cNvSpPr/>
          <p:nvPr/>
        </p:nvSpPr>
        <p:spPr>
          <a:xfrm>
            <a:off x="3996965" y="2479249"/>
            <a:ext cx="8050491" cy="4242226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800866" y="622454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Library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对于上页</a:t>
            </a:r>
            <a:r>
              <a:rPr lang="en-US" altLang="zh-CN" dirty="0"/>
              <a:t>ppt</a:t>
            </a:r>
            <a:r>
              <a:rPr lang="zh-CN" altLang="en-US" dirty="0"/>
              <a:t>中的例子，与待检索图像“</a:t>
            </a:r>
            <a:r>
              <a:rPr lang="en-US" altLang="zh-CN" dirty="0"/>
              <a:t>Query</a:t>
            </a:r>
            <a:r>
              <a:rPr lang="zh-CN" altLang="en-US" dirty="0"/>
              <a:t>”最相近的应该是图像“</a:t>
            </a:r>
            <a:r>
              <a:rPr lang="en-US" altLang="zh-CN" dirty="0"/>
              <a:t>f</a:t>
            </a:r>
            <a:r>
              <a:rPr lang="zh-CN" altLang="en-US" dirty="0"/>
              <a:t>”；但是图像库中的其他图片与“</a:t>
            </a:r>
            <a:r>
              <a:rPr lang="en-US" altLang="zh-CN" dirty="0"/>
              <a:t>Query</a:t>
            </a:r>
            <a:r>
              <a:rPr lang="zh-CN" altLang="en-US" dirty="0"/>
              <a:t>”的相似程度应该怎么排序呢？</a:t>
            </a:r>
            <a:endParaRPr lang="en-US" altLang="zh-CN" dirty="0"/>
          </a:p>
          <a:p>
            <a:r>
              <a:rPr lang="zh-CN" altLang="en-US" dirty="0"/>
              <a:t>如果从考虑图像颜色分布的情况来看，图像“</a:t>
            </a:r>
            <a:r>
              <a:rPr lang="en-US" altLang="zh-CN" dirty="0"/>
              <a:t>b</a:t>
            </a:r>
            <a:r>
              <a:rPr lang="zh-CN" altLang="en-US" dirty="0"/>
              <a:t>”和“</a:t>
            </a:r>
            <a:r>
              <a:rPr lang="en-US" altLang="zh-CN" dirty="0"/>
              <a:t>e</a:t>
            </a:r>
            <a:r>
              <a:rPr lang="zh-CN" altLang="en-US" dirty="0"/>
              <a:t>”也会有较高的相似程度；如果考虑交通工具这个范畴，图像“</a:t>
            </a:r>
            <a:r>
              <a:rPr lang="en-US" altLang="zh-CN" dirty="0"/>
              <a:t>c</a:t>
            </a:r>
            <a:r>
              <a:rPr lang="zh-CN" altLang="en-US" dirty="0"/>
              <a:t>”则会有较高的排序。</a:t>
            </a:r>
            <a:endParaRPr lang="en-US" altLang="zh-CN" dirty="0"/>
          </a:p>
          <a:p>
            <a:r>
              <a:rPr lang="zh-CN" altLang="en-US" dirty="0"/>
              <a:t>所以如果我们能从图像的内容中提取出相应的语义信息，如颜色，纹理，种类等等，那么这个以图搜图的检索任务就自然得到了解决。</a:t>
            </a:r>
            <a:endParaRPr lang="en-US" altLang="zh-CN" dirty="0"/>
          </a:p>
          <a:p>
            <a:r>
              <a:rPr lang="zh-CN" altLang="en-US" dirty="0"/>
              <a:t>深度学习模型通过一种端到端学习的范式，使得模型能够学习到图像的这种特征。所以我们可以使用模型来将图像转换成一个能够代表图像的向量，从而用向量之间的相似程度代表图像之间的相似程度，从而解决以图搜图的任务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图像特征的提取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传统的图像特征提取有很多的方法，如</a:t>
            </a:r>
            <a:r>
              <a:rPr lang="en-US" altLang="zh-CN" dirty="0"/>
              <a:t>SIFT</a:t>
            </a:r>
            <a:r>
              <a:rPr lang="zh-CN" altLang="en-US" dirty="0"/>
              <a:t>，</a:t>
            </a:r>
            <a:r>
              <a:rPr lang="en-US" altLang="zh-CN" dirty="0"/>
              <a:t>HOG</a:t>
            </a:r>
            <a:r>
              <a:rPr lang="zh-CN" altLang="en-US" dirty="0"/>
              <a:t>等，我们在前面课程已经做过相关实验。</a:t>
            </a:r>
            <a:endParaRPr lang="en-US" altLang="zh-CN" dirty="0"/>
          </a:p>
          <a:p>
            <a:r>
              <a:rPr lang="zh-CN" altLang="en-US" dirty="0"/>
              <a:t>通过上一节实验课的学习，大家应该了解了一些深度学习的入门知识和 </a:t>
            </a:r>
            <a:r>
              <a:rPr lang="en-US" altLang="zh-CN" dirty="0"/>
              <a:t>pytorch </a:t>
            </a:r>
            <a:r>
              <a:rPr lang="zh-CN" altLang="en-US" dirty="0"/>
              <a:t>的使用方法。本节课我们将使用深度模型提取图像的特征，从而来帮助我们构建以图搜图的搜索引擎。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645" y="4046759"/>
            <a:ext cx="7590836" cy="15678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机器学习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360" y="950225"/>
            <a:ext cx="11443283" cy="1073504"/>
          </a:xfrm>
        </p:spPr>
        <p:txBody>
          <a:bodyPr/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lang="zh-CN" altLang="en-US" sz="2400" dirty="0"/>
              <a:t>机器学习≈ 寻找一个函数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55666" y="6354491"/>
            <a:ext cx="2743200" cy="365125"/>
          </a:xfrm>
        </p:spPr>
        <p:txBody>
          <a:bodyPr/>
          <a:lstStyle/>
          <a:p>
            <a:fld id="{B1372071-A384-4E8D-8F76-709D30FFBCC3}" type="slidenum">
              <a:rPr lang="zh-CN" altLang="en-US" sz="1400" smtClean="0"/>
            </a:fld>
            <a:endParaRPr lang="zh-CN" altLang="en-US" sz="1400"/>
          </a:p>
        </p:txBody>
      </p:sp>
      <p:sp>
        <p:nvSpPr>
          <p:cNvPr id="24" name="object 3"/>
          <p:cNvSpPr txBox="1"/>
          <p:nvPr/>
        </p:nvSpPr>
        <p:spPr>
          <a:xfrm>
            <a:off x="1111517" y="1824643"/>
            <a:ext cx="308229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语音识别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5" name="object 4"/>
          <p:cNvSpPr txBox="1"/>
          <p:nvPr/>
        </p:nvSpPr>
        <p:spPr>
          <a:xfrm>
            <a:off x="1111517" y="4381026"/>
            <a:ext cx="176974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400" spc="-15" dirty="0">
                <a:latin typeface="Calibri"/>
                <a:cs typeface="Calibri"/>
              </a:rPr>
              <a:t>下围棋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6" name="object 5"/>
          <p:cNvSpPr txBox="1"/>
          <p:nvPr/>
        </p:nvSpPr>
        <p:spPr>
          <a:xfrm>
            <a:off x="1111517" y="5404239"/>
            <a:ext cx="262826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对话系统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7" name="object 6"/>
          <p:cNvSpPr txBox="1"/>
          <p:nvPr/>
        </p:nvSpPr>
        <p:spPr>
          <a:xfrm>
            <a:off x="1111517" y="2278354"/>
            <a:ext cx="2923540" cy="1564531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37795" algn="ctr">
              <a:lnSpc>
                <a:spcPct val="100000"/>
              </a:lnSpc>
              <a:spcBef>
                <a:spcPts val="360"/>
              </a:spcBef>
            </a:pPr>
            <a:r>
              <a:rPr sz="24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400" i="1" spc="-4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3200" spc="-275" dirty="0">
                <a:latin typeface="Symbol"/>
                <a:cs typeface="Symbol"/>
              </a:rPr>
              <a:t></a:t>
            </a:r>
            <a:endParaRPr sz="3200" dirty="0">
              <a:latin typeface="Symbol"/>
              <a:cs typeface="Symbol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图片识别</a:t>
            </a:r>
            <a:endParaRPr sz="2400" dirty="0">
              <a:latin typeface="Calibri"/>
              <a:cs typeface="Calibri"/>
            </a:endParaRPr>
          </a:p>
          <a:p>
            <a:pPr marR="495300" algn="r">
              <a:lnSpc>
                <a:spcPct val="100000"/>
              </a:lnSpc>
              <a:spcBef>
                <a:spcPts val="855"/>
              </a:spcBef>
            </a:pPr>
            <a:r>
              <a:rPr sz="24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400" i="1" spc="-13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3200" spc="-275" dirty="0">
                <a:latin typeface="Symbol"/>
                <a:cs typeface="Symbol"/>
              </a:rPr>
              <a:t></a:t>
            </a:r>
            <a:endParaRPr sz="3200" dirty="0">
              <a:latin typeface="Symbol"/>
              <a:cs typeface="Symbol"/>
            </a:endParaRPr>
          </a:p>
        </p:txBody>
      </p:sp>
      <p:sp>
        <p:nvSpPr>
          <p:cNvPr id="28" name="object 7"/>
          <p:cNvSpPr txBox="1"/>
          <p:nvPr/>
        </p:nvSpPr>
        <p:spPr>
          <a:xfrm>
            <a:off x="3294260" y="4586740"/>
            <a:ext cx="299085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400" i="1" spc="-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3200" spc="-275" dirty="0">
                <a:latin typeface="Symbol"/>
                <a:cs typeface="Symbol"/>
              </a:rPr>
              <a:t>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29" name="object 8"/>
          <p:cNvSpPr txBox="1"/>
          <p:nvPr/>
        </p:nvSpPr>
        <p:spPr>
          <a:xfrm>
            <a:off x="6998180" y="5691987"/>
            <a:ext cx="360045" cy="5078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00" spc="0" dirty="0">
                <a:latin typeface="Symbol"/>
                <a:cs typeface="Symbol"/>
              </a:rPr>
              <a:t></a:t>
            </a:r>
            <a:r>
              <a:rPr sz="2400" spc="0" dirty="0">
                <a:latin typeface="Symbol"/>
                <a:cs typeface="Symbol"/>
              </a:rPr>
              <a:t>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0" name="object 9"/>
          <p:cNvSpPr txBox="1"/>
          <p:nvPr/>
        </p:nvSpPr>
        <p:spPr>
          <a:xfrm>
            <a:off x="3934367" y="5691987"/>
            <a:ext cx="299085" cy="5078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i="1" dirty="0">
                <a:latin typeface="Times New Roman" panose="02020503050405090304"/>
                <a:cs typeface="Times New Roman" panose="02020503050405090304"/>
              </a:rPr>
              <a:t>f</a:t>
            </a:r>
            <a:r>
              <a:rPr sz="2400" i="1" spc="-125" dirty="0">
                <a:latin typeface="Times New Roman" panose="02020503050405090304"/>
                <a:cs typeface="Times New Roman" panose="02020503050405090304"/>
              </a:rPr>
              <a:t> </a:t>
            </a:r>
            <a:r>
              <a:rPr sz="3200" spc="-275" dirty="0">
                <a:latin typeface="Symbol"/>
                <a:cs typeface="Symbol"/>
              </a:rPr>
              <a:t>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31" name="object 10"/>
          <p:cNvSpPr txBox="1"/>
          <p:nvPr/>
        </p:nvSpPr>
        <p:spPr>
          <a:xfrm>
            <a:off x="6554615" y="3403033"/>
            <a:ext cx="1306830" cy="5078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800" spc="22" baseline="3000" dirty="0">
                <a:latin typeface="Symbol"/>
                <a:cs typeface="Symbol"/>
              </a:rPr>
              <a:t></a:t>
            </a:r>
            <a:r>
              <a:rPr sz="3600" spc="22" baseline="4000" dirty="0">
                <a:latin typeface="Symbol"/>
                <a:cs typeface="Symbol"/>
              </a:rPr>
              <a:t></a:t>
            </a:r>
            <a:r>
              <a:rPr sz="2400" spc="15" dirty="0">
                <a:latin typeface="Calibri"/>
                <a:cs typeface="Calibri"/>
              </a:rPr>
              <a:t>“Cat”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2" name="object 11"/>
          <p:cNvSpPr txBox="1"/>
          <p:nvPr/>
        </p:nvSpPr>
        <p:spPr>
          <a:xfrm>
            <a:off x="5801759" y="2330771"/>
            <a:ext cx="2637155" cy="50783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800" spc="15" baseline="3000" dirty="0">
                <a:latin typeface="Symbol"/>
                <a:cs typeface="Symbol"/>
              </a:rPr>
              <a:t></a:t>
            </a:r>
            <a:r>
              <a:rPr sz="3600" spc="15" baseline="3000" dirty="0">
                <a:latin typeface="Symbol"/>
                <a:cs typeface="Symbol"/>
              </a:rPr>
              <a:t></a:t>
            </a:r>
            <a:r>
              <a:rPr sz="2400" spc="10" dirty="0">
                <a:latin typeface="Calibri"/>
                <a:cs typeface="Calibri"/>
              </a:rPr>
              <a:t>“How </a:t>
            </a:r>
            <a:r>
              <a:rPr sz="2400" spc="-2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you”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3" name="object 12"/>
          <p:cNvSpPr txBox="1"/>
          <p:nvPr/>
        </p:nvSpPr>
        <p:spPr>
          <a:xfrm>
            <a:off x="6601993" y="4586740"/>
            <a:ext cx="1288415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00" spc="5" dirty="0">
                <a:latin typeface="Symbol"/>
                <a:cs typeface="Symbol"/>
              </a:rPr>
              <a:t></a:t>
            </a: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5" dirty="0">
                <a:latin typeface="Calibri"/>
                <a:cs typeface="Calibri"/>
              </a:rPr>
              <a:t>“5-5”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13"/>
          <p:cNvSpPr txBox="1"/>
          <p:nvPr/>
        </p:nvSpPr>
        <p:spPr>
          <a:xfrm>
            <a:off x="7864614" y="5839189"/>
            <a:ext cx="106870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latin typeface="Calibri"/>
                <a:cs typeface="Calibri"/>
              </a:rPr>
              <a:t>“Hello”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14"/>
          <p:cNvSpPr/>
          <p:nvPr/>
        </p:nvSpPr>
        <p:spPr>
          <a:xfrm>
            <a:off x="3097316" y="2368634"/>
            <a:ext cx="2458024" cy="5166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36" name="object 15"/>
          <p:cNvSpPr/>
          <p:nvPr/>
        </p:nvSpPr>
        <p:spPr>
          <a:xfrm>
            <a:off x="4524260" y="4529667"/>
            <a:ext cx="1144524" cy="858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38" name="object 17"/>
          <p:cNvSpPr txBox="1"/>
          <p:nvPr/>
        </p:nvSpPr>
        <p:spPr>
          <a:xfrm>
            <a:off x="7687093" y="6145893"/>
            <a:ext cx="22625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(</a:t>
            </a:r>
            <a:r>
              <a:rPr lang="zh-CN" altLang="en-US" sz="2000" spc="-20" dirty="0">
                <a:latin typeface="Calibri"/>
                <a:cs typeface="Calibri"/>
              </a:rPr>
              <a:t>系统的回答</a:t>
            </a:r>
            <a:r>
              <a:rPr sz="2000" spc="-5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9" name="object 18"/>
          <p:cNvSpPr/>
          <p:nvPr/>
        </p:nvSpPr>
        <p:spPr>
          <a:xfrm>
            <a:off x="4516640" y="3351614"/>
            <a:ext cx="1106424" cy="83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0" name="object 19"/>
          <p:cNvSpPr txBox="1"/>
          <p:nvPr/>
        </p:nvSpPr>
        <p:spPr>
          <a:xfrm>
            <a:off x="7942973" y="4922605"/>
            <a:ext cx="15087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(</a:t>
            </a:r>
            <a:r>
              <a:rPr lang="zh-CN" altLang="en-US" sz="2000" spc="-10" dirty="0">
                <a:latin typeface="Calibri"/>
                <a:cs typeface="Calibri"/>
              </a:rPr>
              <a:t>下一步棋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1" name="object 16"/>
          <p:cNvSpPr txBox="1"/>
          <p:nvPr/>
        </p:nvSpPr>
        <p:spPr>
          <a:xfrm>
            <a:off x="4280808" y="5593444"/>
            <a:ext cx="2483485" cy="82202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43815" algn="ctr">
              <a:lnSpc>
                <a:spcPct val="100000"/>
              </a:lnSpc>
              <a:spcBef>
                <a:spcPts val="630"/>
              </a:spcBef>
            </a:pPr>
            <a:r>
              <a:rPr sz="2400" spc="-5" dirty="0">
                <a:latin typeface="Calibri"/>
                <a:cs typeface="Calibri"/>
              </a:rPr>
              <a:t>“Hi”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60"/>
              </a:spcBef>
            </a:pPr>
            <a:r>
              <a:rPr sz="2000" spc="-10" dirty="0">
                <a:latin typeface="Calibri"/>
                <a:cs typeface="Calibri"/>
              </a:rPr>
              <a:t>(</a:t>
            </a:r>
            <a:r>
              <a:rPr lang="zh-CN" altLang="en-US" sz="2000" spc="-10" dirty="0">
                <a:latin typeface="Calibri"/>
                <a:cs typeface="Calibri"/>
              </a:rPr>
              <a:t>你说的内容</a:t>
            </a:r>
            <a:r>
              <a:rPr sz="2000" spc="-5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上节实验课我们简单介绍了什么是神经网络，并且使用了一种卷积神经网络</a:t>
            </a:r>
            <a:r>
              <a:rPr lang="en-US" altLang="zh-CN" dirty="0"/>
              <a:t>ResNet20</a:t>
            </a:r>
            <a:r>
              <a:rPr lang="zh-CN" altLang="en-US" dirty="0"/>
              <a:t>在</a:t>
            </a:r>
            <a:r>
              <a:rPr lang="en-US" altLang="zh-CN" dirty="0"/>
              <a:t>Cifar10</a:t>
            </a:r>
            <a:r>
              <a:rPr lang="zh-CN" altLang="en-US" dirty="0"/>
              <a:t>数据集上训练了一个图像分类的模型。现在我们来介绍一下什么是卷积神经网络。</a:t>
            </a:r>
            <a:endParaRPr lang="en-US" altLang="zh-CN" dirty="0"/>
          </a:p>
          <a:p>
            <a:r>
              <a:rPr lang="zh-CN" altLang="en-US" dirty="0"/>
              <a:t>卷积神经网络是一类包含卷积计算且具有深度结构的前馈神经网络（</a:t>
            </a:r>
            <a:r>
              <a:rPr lang="en-US" altLang="zh-CN" dirty="0"/>
              <a:t>Feedforward Neural Networks</a:t>
            </a:r>
            <a:r>
              <a:rPr lang="zh-CN" altLang="en-US" dirty="0"/>
              <a:t>），是深度学习（</a:t>
            </a:r>
            <a:r>
              <a:rPr lang="en-US" altLang="zh-CN" dirty="0"/>
              <a:t>deep learning</a:t>
            </a:r>
            <a:r>
              <a:rPr lang="zh-CN" altLang="en-US" dirty="0"/>
              <a:t>）的代表算法之一。其在图像处理的领域有着非常广泛的应用。</a:t>
            </a:r>
            <a:endParaRPr lang="en-US" altLang="zh-CN" dirty="0"/>
          </a:p>
          <a:p>
            <a:r>
              <a:rPr lang="zh-CN" altLang="en-US" dirty="0"/>
              <a:t>更详细的介绍请阅读下面的链接（希望大家都能认真学习一下，便于对后续实验内容的理解）。</a:t>
            </a:r>
            <a:endParaRPr lang="en-US" altLang="zh-CN" dirty="0"/>
          </a:p>
          <a:p>
            <a:r>
              <a:rPr lang="en-US" altLang="zh-CN" dirty="0">
                <a:hlinkClick r:id="rId1"/>
              </a:rPr>
              <a:t>https://cs231n.github.io/convolutional-networks/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Pytorch</a:t>
            </a:r>
            <a:r>
              <a:rPr lang="zh-CN" altLang="en-US" dirty="0"/>
              <a:t>提取图像特征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989812" y="1194567"/>
            <a:ext cx="2642070" cy="461665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import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charset="-122"/>
              </a:rPr>
              <a:t>torch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(torch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hub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list(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'pytorch/vision'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))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132001" y="808608"/>
            <a:ext cx="0" cy="598811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86117" y="1948241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导入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torch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模块，看看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官方给我们提供了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哪些现成的深度模型。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629" y="2804997"/>
            <a:ext cx="5559504" cy="9763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489" y="967447"/>
            <a:ext cx="4739774" cy="3675099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836938" y="4437570"/>
            <a:ext cx="4737900" cy="461665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alexnet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torch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hub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load(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'pytorch/vision'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'alexnet'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, pretrained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)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(alexnet)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8877" y="5147615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打印出模型的信息，通过之前对于卷积神经网络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的学习，看看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alexnet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模型是怎么搭建起来的。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pretrained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参数为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则下载官方在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ImageNet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据集上预训练好的模型参数。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38870" y="482444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同学们可以用这种方法查看其他的模型都是如何搭建</a:t>
            </a:r>
            <a:endParaRPr lang="en-US" altLang="zh-CN" dirty="0"/>
          </a:p>
          <a:p>
            <a:r>
              <a:rPr lang="zh-CN" altLang="en-US" dirty="0"/>
              <a:t>起来的，比如我们之后用到的</a:t>
            </a:r>
            <a:r>
              <a:rPr lang="en-US" altLang="zh-CN" dirty="0"/>
              <a:t>ResNet50</a:t>
            </a:r>
            <a:r>
              <a:rPr lang="zh-CN" altLang="en-US" dirty="0"/>
              <a:t>模型。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alexnet</a:t>
            </a:r>
            <a:r>
              <a:rPr lang="zh-CN" altLang="en-US" dirty="0"/>
              <a:t>网络参考论文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https://papers.nips.cc/paper/4824-imagenet-classification-with-deep-convolutional-neural-networks.pdf</a:t>
            </a:r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Pytorch</a:t>
            </a:r>
            <a:r>
              <a:rPr lang="zh-CN" altLang="en-US" dirty="0"/>
              <a:t>提取图像特征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287" y="3434728"/>
            <a:ext cx="4933950" cy="116205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6132001" y="808608"/>
            <a:ext cx="0" cy="598811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76525" y="1570486"/>
            <a:ext cx="5955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请大家参考给出的示例代码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extract_features.py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，学习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如何用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提取示例图像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panda.jpg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的特征。直接运行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程序得到如下结果。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525" y="5239498"/>
            <a:ext cx="5955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：第一次运行程序，会自动下载预训练好的模型，请保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持网络的通畅。在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上，用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ResNet50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模型提取一张图片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大概要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0.3s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，不同的电脑配置可能有所差异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如果预训练模型不能正常加载，可以不用预训练。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057800" y="1158568"/>
            <a:ext cx="4031873" cy="1508105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print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'Load model: ResNet50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model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torch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hub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load(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'pytorch/vision'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'resnet50'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, pretrained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True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normalize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transforms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Normalize(mean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0.485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0.456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0.406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],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000" dirty="0">
                <a:latin typeface="Arial Unicode MS" panose="020B0604020202020204" charset="-122"/>
              </a:rPr>
              <a:t>                                        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std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0.229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0.224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0.225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])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trans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transforms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Compose([ transforms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Resize(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256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),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                         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transforms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CenterCrop(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224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),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                         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transforms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ToTensor(),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                                 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normalize])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19738" y="6698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代码解读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96000" y="2931619"/>
            <a:ext cx="595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导入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ResNet50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模型，可以加载预训练参数，定义处理图片的归一化操作和预处理方式。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7729321" y="4015753"/>
            <a:ext cx="2969882" cy="89255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print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'Prepare image data!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test_image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default_loader(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'panda.jpg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input_image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trans(test_image)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input_image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torch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unsqueeze(input_image,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)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36525" y="5516497"/>
            <a:ext cx="595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读入图片，并使用之前定义好的处理方式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(trans)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处理图片，为送入模型提特征做准备。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Pytorch</a:t>
            </a:r>
            <a:r>
              <a:rPr lang="zh-CN" altLang="en-US" dirty="0"/>
              <a:t>提取图像特征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132001" y="808608"/>
            <a:ext cx="0" cy="598811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2003" y="2774448"/>
            <a:ext cx="59554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定义函数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features()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用来提取图像的特征。正常调用模型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，则会返回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ResNet50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ImageNet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数据集上的最终分类结果。通常来讲，我们可以把模型最终分类的前一层当作模型学习到的图像特征，并用这种特征来完成我们的图像检索任务。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所以我们需要重新定义一个函数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features()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来提取模型倒数第二层的输出结果。请同学们结合最开始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print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的模型信息思考函数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features()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为什么要这么写。如果换成其他的模型又该怎么完成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features()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这个函数。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6047" y="3132681"/>
            <a:ext cx="1300893" cy="246221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model(input_image)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053417" y="5367533"/>
            <a:ext cx="3908442" cy="132343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print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'Extract features!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start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time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time()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image_feature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features(input_image)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image_feature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image_feature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detach()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numpy()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print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'Time for extracting features: {:.2f}'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format(time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time()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start))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000" dirty="0"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print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'Save features!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’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np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save(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 panose="020B0604020202020204" charset="-122"/>
              </a:rPr>
              <a:t>'features.npy'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, image_feature)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36525" y="1068527"/>
            <a:ext cx="5955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调用函数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features()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完成示例图像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panda.png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特征的提取，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并将特征保存下来。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144" y="2774449"/>
            <a:ext cx="3829050" cy="1590675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958024" y="808608"/>
            <a:ext cx="1714358" cy="196977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def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charset="-122"/>
              </a:rPr>
              <a:t>features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(x):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conv1(x)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b1(x)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relu(x)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maxpool(x)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layer1(x)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layer2(x)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layer3(x)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layer4(x)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x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model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charset="-122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avgpool(x)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    </a:t>
            </a:r>
            <a:r>
              <a:rPr kumimoji="0" lang="zh-CN" altLang="zh-CN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charset="-122"/>
              </a:rPr>
              <a:t>return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charset="-122"/>
              </a:rPr>
              <a:t> x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图像检索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1733" y="1581359"/>
            <a:ext cx="1781695" cy="10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25" y="1581359"/>
            <a:ext cx="1942597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819" y="1581359"/>
            <a:ext cx="1962411" cy="108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30838" y="34774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向量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44805" y="34774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向量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58772" y="347741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向量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011711" y="2799761"/>
            <a:ext cx="0" cy="50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540478" y="2799761"/>
            <a:ext cx="0" cy="50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9054445" y="2799761"/>
            <a:ext cx="0" cy="50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630838" y="4196642"/>
            <a:ext cx="8433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保存得到的特征为一个向量，如何计算向量之间的相似程度呢？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方法一：首先将向量归一化，计算向量之间的欧氏距离，通过距离的远近来反映向量之间的相似程度。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方法二：通过计算向量之间的夹角，夹角越大则越不相似，反之越相似。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本次实验要求构建一个不小于</a:t>
            </a:r>
            <a:r>
              <a:rPr lang="en-US" altLang="zh-CN" dirty="0"/>
              <a:t>50</a:t>
            </a:r>
            <a:r>
              <a:rPr lang="zh-CN" altLang="en-US" dirty="0"/>
              <a:t>张的图像库，用不仅限于</a:t>
            </a:r>
            <a:r>
              <a:rPr lang="en-US" altLang="zh-CN" dirty="0"/>
              <a:t>Resnet50</a:t>
            </a:r>
            <a:r>
              <a:rPr lang="zh-CN" altLang="en-US" dirty="0"/>
              <a:t>的模型提取图像的特征，并使用上一页</a:t>
            </a:r>
            <a:r>
              <a:rPr lang="en-US" altLang="zh-CN" dirty="0"/>
              <a:t>PPT</a:t>
            </a:r>
            <a:r>
              <a:rPr lang="zh-CN" altLang="en-US" dirty="0"/>
              <a:t>提到的方法，计算图片之间的相似度。</a:t>
            </a:r>
            <a:endParaRPr lang="en-US" altLang="zh-CN" dirty="0"/>
          </a:p>
          <a:p>
            <a:r>
              <a:rPr lang="zh-CN" altLang="en-US" dirty="0"/>
              <a:t>请使用一些不在图像库中的图片进行测试，完成以图搜图的检索任务。</a:t>
            </a:r>
            <a:endParaRPr lang="en-US" altLang="zh-CN" dirty="0"/>
          </a:p>
          <a:p>
            <a:r>
              <a:rPr lang="zh-CN" altLang="en-US" dirty="0"/>
              <a:t>报告中要求给出检索的结果，与被检索图片</a:t>
            </a:r>
            <a:r>
              <a:rPr lang="en-US" altLang="zh-CN" dirty="0"/>
              <a:t>Top5</a:t>
            </a:r>
            <a:r>
              <a:rPr lang="zh-CN" altLang="en-US" dirty="0"/>
              <a:t>相似的图片和排序，说明排序的方法，给出排序的得分情况。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机器学习的核心是寻找</a:t>
            </a:r>
            <a:r>
              <a:rPr lang="en-US" altLang="zh-CN" dirty="0"/>
              <a:t>f</a:t>
            </a:r>
            <a:r>
              <a:rPr lang="zh-CN" altLang="en-US" dirty="0"/>
              <a:t>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这里的</a:t>
            </a:r>
            <a:r>
              <a:rPr lang="en-US" altLang="zh-CN" dirty="0"/>
              <a:t>f </a:t>
            </a:r>
            <a:r>
              <a:rPr lang="zh-CN" altLang="en-US" dirty="0"/>
              <a:t>可以是简单的闭式表达：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f(x) = x^2 + 2*x + 1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也可以是一个复杂的</a:t>
            </a:r>
            <a:r>
              <a:rPr lang="zh-CN" altLang="en-US" dirty="0">
                <a:solidFill>
                  <a:srgbClr val="C00000"/>
                </a:solidFill>
              </a:rPr>
              <a:t>神经网络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f(x1,x2,x3) =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pic>
        <p:nvPicPr>
          <p:cNvPr id="3074" name="Picture 2" descr="CNNçå¨é¢è§£æï¼å¸¦ä½ ç®åè½»æ¾å¥é¨ï¼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r="5555"/>
          <a:stretch>
            <a:fillRect/>
          </a:stretch>
        </p:blipFill>
        <p:spPr bwMode="auto">
          <a:xfrm>
            <a:off x="2112159" y="2920041"/>
            <a:ext cx="3979335" cy="253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让我们来看一个经典的神经网络。这是一个包含三个层次的神经网络。红色的是</a:t>
            </a:r>
            <a:r>
              <a:rPr lang="zh-CN" altLang="en-US" b="1" dirty="0"/>
              <a:t>输入层</a:t>
            </a:r>
            <a:r>
              <a:rPr lang="zh-CN" altLang="en-US" dirty="0"/>
              <a:t>，绿色的是</a:t>
            </a:r>
            <a:r>
              <a:rPr lang="zh-CN" altLang="en-US" b="1" dirty="0"/>
              <a:t>输出层</a:t>
            </a:r>
            <a:r>
              <a:rPr lang="zh-CN" altLang="en-US" dirty="0"/>
              <a:t>，紫色的是</a:t>
            </a:r>
            <a:r>
              <a:rPr lang="zh-CN" altLang="en-US" b="1" dirty="0"/>
              <a:t>中间层</a:t>
            </a:r>
            <a:r>
              <a:rPr lang="zh-CN" altLang="en-US" dirty="0"/>
              <a:t>（也叫</a:t>
            </a:r>
            <a:r>
              <a:rPr lang="zh-CN" altLang="en-US" b="1" dirty="0"/>
              <a:t>隐藏层</a:t>
            </a:r>
            <a:r>
              <a:rPr lang="zh-CN" altLang="en-US" dirty="0"/>
              <a:t>）。输入层有</a:t>
            </a:r>
            <a:r>
              <a:rPr lang="en-US" altLang="zh-CN" dirty="0"/>
              <a:t>3</a:t>
            </a:r>
            <a:r>
              <a:rPr lang="zh-CN" altLang="en-US" dirty="0"/>
              <a:t>个输入单元，隐藏层有</a:t>
            </a:r>
            <a:r>
              <a:rPr lang="en-US" altLang="zh-CN" dirty="0"/>
              <a:t>4</a:t>
            </a:r>
            <a:r>
              <a:rPr lang="zh-CN" altLang="en-US" dirty="0"/>
              <a:t>个单元，输出层有</a:t>
            </a:r>
            <a:r>
              <a:rPr lang="en-US" altLang="zh-CN" dirty="0"/>
              <a:t>2</a:t>
            </a:r>
            <a:r>
              <a:rPr lang="zh-CN" altLang="en-US" dirty="0"/>
              <a:t>个单元。后文中，我们统一使用这种颜色来表达神经网络的结构。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4" y="2843742"/>
            <a:ext cx="2597473" cy="364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258732" y="3351512"/>
            <a:ext cx="75949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设计一个神经网络时，输入层与输出层的节点数往往是固定的，中间层则可以自由指定；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+mj-lt"/>
              <a:buAutoNum type="arabicPeriod"/>
            </a:pPr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神经网络结构图中的拓扑与箭头代表着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过程时数据的流向。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+mj-lt"/>
              <a:buAutoNum type="arabicPeriod"/>
            </a:pPr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结构图里的关键不是圆圈（代表“神经元”），而是连接线（代表“神经元”之间的连接）。每个连接线对应一个不同的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权重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（其值称为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权值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），这是需要训练得到的。</a:t>
            </a:r>
            <a:endParaRPr lang="zh-CN" altLang="en-US" b="0" i="0" dirty="0">
              <a:solidFill>
                <a:srgbClr val="00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现代神经网络的层数非常多（可能有</a:t>
            </a:r>
            <a:r>
              <a:rPr lang="en-US" altLang="zh-CN" dirty="0"/>
              <a:t>50</a:t>
            </a:r>
            <a:r>
              <a:rPr lang="zh-CN" altLang="en-US" dirty="0"/>
              <a:t>层甚至几百层）</a:t>
            </a:r>
            <a:endParaRPr lang="en-US" altLang="zh-CN" dirty="0"/>
          </a:p>
          <a:p>
            <a:r>
              <a:rPr lang="zh-CN" altLang="en-US" dirty="0"/>
              <a:t>对这种多层神经网络的训练，可以认为就是深度学习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37794"/>
            <a:ext cx="2743200" cy="365125"/>
          </a:xfrm>
        </p:spPr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06759" y="3049092"/>
            <a:ext cx="132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7" name="object 2"/>
          <p:cNvSpPr txBox="1"/>
          <p:nvPr/>
        </p:nvSpPr>
        <p:spPr>
          <a:xfrm>
            <a:off x="6903184" y="5837638"/>
            <a:ext cx="932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ut  </a:t>
            </a:r>
            <a:r>
              <a:rPr sz="2400" b="1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3963387" y="6184831"/>
            <a:ext cx="180276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Hidden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4"/>
          <p:cNvSpPr/>
          <p:nvPr/>
        </p:nvSpPr>
        <p:spPr>
          <a:xfrm>
            <a:off x="3414748" y="5903552"/>
            <a:ext cx="2940050" cy="181610"/>
          </a:xfrm>
          <a:custGeom>
            <a:avLst/>
            <a:gdLst/>
            <a:ahLst/>
            <a:cxnLst/>
            <a:rect l="l" t="t" r="r" b="b"/>
            <a:pathLst>
              <a:path w="2940050" h="181610">
                <a:moveTo>
                  <a:pt x="2939795" y="0"/>
                </a:moveTo>
                <a:lnTo>
                  <a:pt x="2907387" y="39859"/>
                </a:lnTo>
                <a:lnTo>
                  <a:pt x="2869746" y="56696"/>
                </a:lnTo>
                <a:lnTo>
                  <a:pt x="2820364" y="70743"/>
                </a:lnTo>
                <a:lnTo>
                  <a:pt x="2761153" y="81454"/>
                </a:lnTo>
                <a:lnTo>
                  <a:pt x="2694027" y="88280"/>
                </a:lnTo>
                <a:lnTo>
                  <a:pt x="2620899" y="90677"/>
                </a:lnTo>
                <a:lnTo>
                  <a:pt x="1788794" y="90677"/>
                </a:lnTo>
                <a:lnTo>
                  <a:pt x="1715666" y="93075"/>
                </a:lnTo>
                <a:lnTo>
                  <a:pt x="1648540" y="99901"/>
                </a:lnTo>
                <a:lnTo>
                  <a:pt x="1589329" y="110612"/>
                </a:lnTo>
                <a:lnTo>
                  <a:pt x="1539947" y="124659"/>
                </a:lnTo>
                <a:lnTo>
                  <a:pt x="1502306" y="141496"/>
                </a:lnTo>
                <a:lnTo>
                  <a:pt x="1469898" y="181355"/>
                </a:lnTo>
                <a:lnTo>
                  <a:pt x="1461477" y="160577"/>
                </a:lnTo>
                <a:lnTo>
                  <a:pt x="1399848" y="124659"/>
                </a:lnTo>
                <a:lnTo>
                  <a:pt x="1350466" y="110612"/>
                </a:lnTo>
                <a:lnTo>
                  <a:pt x="1291255" y="99901"/>
                </a:lnTo>
                <a:lnTo>
                  <a:pt x="1224129" y="93075"/>
                </a:lnTo>
                <a:lnTo>
                  <a:pt x="1151001" y="90677"/>
                </a:lnTo>
                <a:lnTo>
                  <a:pt x="318896" y="90677"/>
                </a:lnTo>
                <a:lnTo>
                  <a:pt x="245768" y="88280"/>
                </a:lnTo>
                <a:lnTo>
                  <a:pt x="178642" y="81454"/>
                </a:lnTo>
                <a:lnTo>
                  <a:pt x="119431" y="70743"/>
                </a:lnTo>
                <a:lnTo>
                  <a:pt x="70049" y="56696"/>
                </a:lnTo>
                <a:lnTo>
                  <a:pt x="32408" y="39859"/>
                </a:lnTo>
                <a:lnTo>
                  <a:pt x="8420" y="20778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5"/>
          <p:cNvSpPr/>
          <p:nvPr/>
        </p:nvSpPr>
        <p:spPr>
          <a:xfrm>
            <a:off x="2269462" y="3251030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6"/>
          <p:cNvSpPr txBox="1"/>
          <p:nvPr/>
        </p:nvSpPr>
        <p:spPr>
          <a:xfrm>
            <a:off x="2181831" y="5842591"/>
            <a:ext cx="703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Input  </a:t>
            </a:r>
            <a:r>
              <a:rPr sz="2400" b="1" dirty="0">
                <a:latin typeface="Calibri"/>
                <a:cs typeface="Calibri"/>
              </a:rPr>
              <a:t>L</a:t>
            </a:r>
            <a:r>
              <a:rPr sz="2400" b="1" spc="-4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y</a:t>
            </a:r>
            <a:r>
              <a:rPr sz="2400" b="1" spc="-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7381719" y="4234010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5" y="0"/>
                </a:moveTo>
                <a:lnTo>
                  <a:pt x="940815" y="77724"/>
                </a:lnTo>
                <a:lnTo>
                  <a:pt x="992631" y="51815"/>
                </a:lnTo>
                <a:lnTo>
                  <a:pt x="953770" y="51815"/>
                </a:lnTo>
                <a:lnTo>
                  <a:pt x="953770" y="25908"/>
                </a:lnTo>
                <a:lnTo>
                  <a:pt x="992631" y="25908"/>
                </a:lnTo>
                <a:lnTo>
                  <a:pt x="940815" y="0"/>
                </a:lnTo>
                <a:close/>
              </a:path>
              <a:path w="1018540" h="78104">
                <a:moveTo>
                  <a:pt x="9408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40815" y="51815"/>
                </a:lnTo>
                <a:lnTo>
                  <a:pt x="940815" y="25908"/>
                </a:lnTo>
                <a:close/>
              </a:path>
              <a:path w="1018540" h="78104">
                <a:moveTo>
                  <a:pt x="992631" y="25908"/>
                </a:moveTo>
                <a:lnTo>
                  <a:pt x="953770" y="25908"/>
                </a:lnTo>
                <a:lnTo>
                  <a:pt x="953770" y="51815"/>
                </a:lnTo>
                <a:lnTo>
                  <a:pt x="992631" y="51815"/>
                </a:lnTo>
                <a:lnTo>
                  <a:pt x="1018539" y="38862"/>
                </a:lnTo>
                <a:lnTo>
                  <a:pt x="9926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0"/>
          <p:cNvSpPr/>
          <p:nvPr/>
        </p:nvSpPr>
        <p:spPr>
          <a:xfrm>
            <a:off x="7491447" y="5479117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39" y="0"/>
                </a:moveTo>
                <a:lnTo>
                  <a:pt x="828039" y="77723"/>
                </a:lnTo>
                <a:lnTo>
                  <a:pt x="879855" y="51815"/>
                </a:lnTo>
                <a:lnTo>
                  <a:pt x="840994" y="51815"/>
                </a:lnTo>
                <a:lnTo>
                  <a:pt x="840994" y="25907"/>
                </a:lnTo>
                <a:lnTo>
                  <a:pt x="879855" y="25907"/>
                </a:lnTo>
                <a:lnTo>
                  <a:pt x="828039" y="0"/>
                </a:lnTo>
                <a:close/>
              </a:path>
              <a:path w="906145" h="78104">
                <a:moveTo>
                  <a:pt x="8280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828039" y="51815"/>
                </a:lnTo>
                <a:lnTo>
                  <a:pt x="828039" y="25907"/>
                </a:lnTo>
                <a:close/>
              </a:path>
              <a:path w="906145" h="78104">
                <a:moveTo>
                  <a:pt x="879855" y="25907"/>
                </a:moveTo>
                <a:lnTo>
                  <a:pt x="840994" y="25907"/>
                </a:lnTo>
                <a:lnTo>
                  <a:pt x="840994" y="51815"/>
                </a:lnTo>
                <a:lnTo>
                  <a:pt x="879855" y="51815"/>
                </a:lnTo>
                <a:lnTo>
                  <a:pt x="905763" y="38862"/>
                </a:lnTo>
                <a:lnTo>
                  <a:pt x="87985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1"/>
          <p:cNvSpPr/>
          <p:nvPr/>
        </p:nvSpPr>
        <p:spPr>
          <a:xfrm>
            <a:off x="7358860" y="3455246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6" y="51815"/>
                </a:lnTo>
                <a:lnTo>
                  <a:pt x="985646" y="25908"/>
                </a:lnTo>
                <a:lnTo>
                  <a:pt x="1024509" y="25908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8"/>
                </a:lnTo>
                <a:close/>
              </a:path>
              <a:path w="1050925" h="78105">
                <a:moveTo>
                  <a:pt x="1024509" y="25908"/>
                </a:moveTo>
                <a:lnTo>
                  <a:pt x="985646" y="25908"/>
                </a:lnTo>
                <a:lnTo>
                  <a:pt x="985646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2"/>
          <p:cNvSpPr/>
          <p:nvPr/>
        </p:nvSpPr>
        <p:spPr>
          <a:xfrm>
            <a:off x="2338042" y="3968834"/>
            <a:ext cx="342899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3"/>
          <p:cNvSpPr/>
          <p:nvPr/>
        </p:nvSpPr>
        <p:spPr>
          <a:xfrm>
            <a:off x="2338042" y="396883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4"/>
          <p:cNvSpPr/>
          <p:nvPr/>
        </p:nvSpPr>
        <p:spPr>
          <a:xfrm>
            <a:off x="2344137" y="3398858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5"/>
          <p:cNvSpPr/>
          <p:nvPr/>
        </p:nvSpPr>
        <p:spPr>
          <a:xfrm>
            <a:off x="2344137" y="339885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6"/>
          <p:cNvSpPr txBox="1"/>
          <p:nvPr/>
        </p:nvSpPr>
        <p:spPr>
          <a:xfrm>
            <a:off x="2412734" y="3874137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2250" spc="-7" baseline="-24000" dirty="0">
                <a:latin typeface="Times New Roman" panose="02020503050405090304"/>
                <a:cs typeface="Times New Roman" panose="02020503050405090304"/>
              </a:rPr>
              <a:t>2</a:t>
            </a:r>
            <a:endParaRPr sz="2250" baseline="-24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21" name="object 17"/>
          <p:cNvSpPr/>
          <p:nvPr/>
        </p:nvSpPr>
        <p:spPr>
          <a:xfrm>
            <a:off x="3452086" y="3223597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18"/>
          <p:cNvSpPr txBox="1"/>
          <p:nvPr/>
        </p:nvSpPr>
        <p:spPr>
          <a:xfrm>
            <a:off x="2167734" y="2649785"/>
            <a:ext cx="2136140" cy="105727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  <a:tabLst>
                <a:tab pos="1238250" algn="l"/>
              </a:tabLst>
            </a:pPr>
            <a:r>
              <a:rPr sz="2400" spc="-5" dirty="0">
                <a:latin typeface="Calibri"/>
                <a:cs typeface="Calibri"/>
              </a:rPr>
              <a:t>Input	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252730">
              <a:lnSpc>
                <a:spcPct val="100000"/>
              </a:lnSpc>
              <a:spcBef>
                <a:spcPts val="1130"/>
              </a:spcBef>
            </a:pPr>
            <a:r>
              <a:rPr sz="2550" i="1" spc="-75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2250" spc="-112" baseline="-24000" dirty="0">
                <a:latin typeface="Times New Roman" panose="02020503050405090304"/>
                <a:cs typeface="Times New Roman" panose="02020503050405090304"/>
              </a:rPr>
              <a:t>1</a:t>
            </a:r>
            <a:endParaRPr sz="2250" baseline="-24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23" name="object 19"/>
          <p:cNvSpPr/>
          <p:nvPr/>
        </p:nvSpPr>
        <p:spPr>
          <a:xfrm>
            <a:off x="3549621" y="3234265"/>
            <a:ext cx="574548" cy="57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0"/>
          <p:cNvSpPr/>
          <p:nvPr/>
        </p:nvSpPr>
        <p:spPr>
          <a:xfrm>
            <a:off x="3549621" y="323426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1"/>
          <p:cNvSpPr/>
          <p:nvPr/>
        </p:nvSpPr>
        <p:spPr>
          <a:xfrm>
            <a:off x="3552670" y="4013030"/>
            <a:ext cx="573024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2"/>
          <p:cNvSpPr/>
          <p:nvPr/>
        </p:nvSpPr>
        <p:spPr>
          <a:xfrm>
            <a:off x="3552670" y="401303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3"/>
          <p:cNvSpPr/>
          <p:nvPr/>
        </p:nvSpPr>
        <p:spPr>
          <a:xfrm>
            <a:off x="3540477" y="5241373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4"/>
          <p:cNvSpPr/>
          <p:nvPr/>
        </p:nvSpPr>
        <p:spPr>
          <a:xfrm>
            <a:off x="3540477" y="524137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5"/>
          <p:cNvSpPr txBox="1"/>
          <p:nvPr/>
        </p:nvSpPr>
        <p:spPr>
          <a:xfrm>
            <a:off x="3704815" y="466758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26"/>
          <p:cNvSpPr/>
          <p:nvPr/>
        </p:nvSpPr>
        <p:spPr>
          <a:xfrm>
            <a:off x="2347186" y="5366342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7"/>
          <p:cNvSpPr/>
          <p:nvPr/>
        </p:nvSpPr>
        <p:spPr>
          <a:xfrm>
            <a:off x="2347186" y="536634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28"/>
          <p:cNvSpPr txBox="1"/>
          <p:nvPr/>
        </p:nvSpPr>
        <p:spPr>
          <a:xfrm>
            <a:off x="2396094" y="5257917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550" i="1" spc="60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2250" baseline="-24000" dirty="0">
                <a:latin typeface="Times New Roman" panose="02020503050405090304"/>
                <a:cs typeface="Times New Roman" panose="02020503050405090304"/>
              </a:rPr>
              <a:t>N</a:t>
            </a:r>
            <a:endParaRPr sz="2250" baseline="-24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33" name="object 29"/>
          <p:cNvSpPr txBox="1"/>
          <p:nvPr/>
        </p:nvSpPr>
        <p:spPr>
          <a:xfrm>
            <a:off x="2390416" y="465564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0"/>
          <p:cNvSpPr/>
          <p:nvPr/>
        </p:nvSpPr>
        <p:spPr>
          <a:xfrm>
            <a:off x="4777966" y="3206834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1"/>
          <p:cNvSpPr txBox="1"/>
          <p:nvPr/>
        </p:nvSpPr>
        <p:spPr>
          <a:xfrm>
            <a:off x="4718276" y="2782603"/>
            <a:ext cx="910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2"/>
          <p:cNvSpPr/>
          <p:nvPr/>
        </p:nvSpPr>
        <p:spPr>
          <a:xfrm>
            <a:off x="4864834" y="3234265"/>
            <a:ext cx="574547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/>
          <p:nvPr/>
        </p:nvSpPr>
        <p:spPr>
          <a:xfrm>
            <a:off x="4864834" y="323426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4"/>
          <p:cNvSpPr/>
          <p:nvPr/>
        </p:nvSpPr>
        <p:spPr>
          <a:xfrm>
            <a:off x="4867881" y="4013030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5"/>
          <p:cNvSpPr/>
          <p:nvPr/>
        </p:nvSpPr>
        <p:spPr>
          <a:xfrm>
            <a:off x="4867881" y="401303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6"/>
          <p:cNvSpPr/>
          <p:nvPr/>
        </p:nvSpPr>
        <p:spPr>
          <a:xfrm>
            <a:off x="4855690" y="5241373"/>
            <a:ext cx="5745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37"/>
          <p:cNvSpPr/>
          <p:nvPr/>
        </p:nvSpPr>
        <p:spPr>
          <a:xfrm>
            <a:off x="4855690" y="524137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38"/>
          <p:cNvSpPr txBox="1"/>
          <p:nvPr/>
        </p:nvSpPr>
        <p:spPr>
          <a:xfrm>
            <a:off x="5020662" y="466758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39"/>
          <p:cNvSpPr/>
          <p:nvPr/>
        </p:nvSpPr>
        <p:spPr>
          <a:xfrm>
            <a:off x="6995385" y="3223597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90" h="2676525">
                <a:moveTo>
                  <a:pt x="0" y="2676144"/>
                </a:moveTo>
                <a:lnTo>
                  <a:pt x="745236" y="2676144"/>
                </a:lnTo>
                <a:lnTo>
                  <a:pt x="745236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0"/>
          <p:cNvSpPr txBox="1"/>
          <p:nvPr/>
        </p:nvSpPr>
        <p:spPr>
          <a:xfrm>
            <a:off x="6942172" y="2782603"/>
            <a:ext cx="884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1"/>
          <p:cNvSpPr/>
          <p:nvPr/>
        </p:nvSpPr>
        <p:spPr>
          <a:xfrm>
            <a:off x="7070061" y="3215978"/>
            <a:ext cx="574547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2"/>
          <p:cNvSpPr/>
          <p:nvPr/>
        </p:nvSpPr>
        <p:spPr>
          <a:xfrm>
            <a:off x="7070061" y="3215978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3"/>
          <p:cNvSpPr/>
          <p:nvPr/>
        </p:nvSpPr>
        <p:spPr>
          <a:xfrm>
            <a:off x="7073110" y="3974930"/>
            <a:ext cx="574547" cy="574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4"/>
          <p:cNvSpPr/>
          <p:nvPr/>
        </p:nvSpPr>
        <p:spPr>
          <a:xfrm>
            <a:off x="7073110" y="397493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5"/>
          <p:cNvSpPr/>
          <p:nvPr/>
        </p:nvSpPr>
        <p:spPr>
          <a:xfrm>
            <a:off x="7080729" y="5221561"/>
            <a:ext cx="573024" cy="574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6"/>
          <p:cNvSpPr/>
          <p:nvPr/>
        </p:nvSpPr>
        <p:spPr>
          <a:xfrm>
            <a:off x="7080729" y="522156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47"/>
          <p:cNvSpPr txBox="1"/>
          <p:nvPr/>
        </p:nvSpPr>
        <p:spPr>
          <a:xfrm>
            <a:off x="7245322" y="464523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48"/>
          <p:cNvSpPr txBox="1"/>
          <p:nvPr/>
        </p:nvSpPr>
        <p:spPr>
          <a:xfrm>
            <a:off x="5675093" y="3200814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49"/>
          <p:cNvSpPr txBox="1"/>
          <p:nvPr/>
        </p:nvSpPr>
        <p:spPr>
          <a:xfrm>
            <a:off x="5682079" y="396248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0"/>
          <p:cNvSpPr txBox="1"/>
          <p:nvPr/>
        </p:nvSpPr>
        <p:spPr>
          <a:xfrm>
            <a:off x="5711035" y="5178128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1"/>
          <p:cNvSpPr/>
          <p:nvPr/>
        </p:nvSpPr>
        <p:spPr>
          <a:xfrm>
            <a:off x="4109692" y="348267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5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2"/>
          <p:cNvSpPr/>
          <p:nvPr/>
        </p:nvSpPr>
        <p:spPr>
          <a:xfrm>
            <a:off x="4124931" y="427515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3"/>
          <p:cNvSpPr/>
          <p:nvPr/>
        </p:nvSpPr>
        <p:spPr>
          <a:xfrm>
            <a:off x="4115787" y="549740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4"/>
          <p:cNvSpPr/>
          <p:nvPr/>
        </p:nvSpPr>
        <p:spPr>
          <a:xfrm>
            <a:off x="4103342" y="3521540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7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49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5"/>
          <p:cNvSpPr/>
          <p:nvPr/>
        </p:nvSpPr>
        <p:spPr>
          <a:xfrm>
            <a:off x="4100293" y="3512650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56"/>
          <p:cNvSpPr/>
          <p:nvPr/>
        </p:nvSpPr>
        <p:spPr>
          <a:xfrm>
            <a:off x="4097499" y="3517094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57"/>
          <p:cNvSpPr/>
          <p:nvPr/>
        </p:nvSpPr>
        <p:spPr>
          <a:xfrm>
            <a:off x="4101564" y="4293699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58"/>
          <p:cNvSpPr/>
          <p:nvPr/>
        </p:nvSpPr>
        <p:spPr>
          <a:xfrm>
            <a:off x="4088355" y="3521540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1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1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1" y="56133"/>
                </a:lnTo>
                <a:close/>
              </a:path>
              <a:path w="772160" h="2011679">
                <a:moveTo>
                  <a:pt x="762889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1" y="56133"/>
                </a:lnTo>
                <a:lnTo>
                  <a:pt x="768832" y="56133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59"/>
          <p:cNvSpPr/>
          <p:nvPr/>
        </p:nvSpPr>
        <p:spPr>
          <a:xfrm>
            <a:off x="4089499" y="4300304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0"/>
          <p:cNvSpPr/>
          <p:nvPr/>
        </p:nvSpPr>
        <p:spPr>
          <a:xfrm>
            <a:off x="2690340" y="3485472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90" y="77597"/>
                </a:lnTo>
                <a:lnTo>
                  <a:pt x="859917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1"/>
          <p:cNvSpPr/>
          <p:nvPr/>
        </p:nvSpPr>
        <p:spPr>
          <a:xfrm>
            <a:off x="2679418" y="3560402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2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2"/>
          <p:cNvSpPr/>
          <p:nvPr/>
        </p:nvSpPr>
        <p:spPr>
          <a:xfrm>
            <a:off x="2675861" y="3565100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3"/>
          <p:cNvSpPr/>
          <p:nvPr/>
        </p:nvSpPr>
        <p:spPr>
          <a:xfrm>
            <a:off x="2707739" y="3521540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8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6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8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8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4"/>
          <p:cNvSpPr/>
          <p:nvPr/>
        </p:nvSpPr>
        <p:spPr>
          <a:xfrm>
            <a:off x="2679418" y="4127584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3"/>
                </a:lnTo>
                <a:lnTo>
                  <a:pt x="869992" y="173609"/>
                </a:lnTo>
                <a:lnTo>
                  <a:pt x="807465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9"/>
                </a:lnTo>
                <a:lnTo>
                  <a:pt x="812164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9"/>
                </a:moveTo>
                <a:lnTo>
                  <a:pt x="799465" y="145753"/>
                </a:lnTo>
                <a:lnTo>
                  <a:pt x="812164" y="148082"/>
                </a:lnTo>
                <a:lnTo>
                  <a:pt x="807465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3" y="120269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5"/>
          <p:cNvSpPr/>
          <p:nvPr/>
        </p:nvSpPr>
        <p:spPr>
          <a:xfrm>
            <a:off x="2670655" y="4133425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7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66"/>
          <p:cNvSpPr/>
          <p:nvPr/>
        </p:nvSpPr>
        <p:spPr>
          <a:xfrm>
            <a:off x="2741267" y="3521540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29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29" y="55371"/>
                </a:lnTo>
                <a:lnTo>
                  <a:pt x="797432" y="64896"/>
                </a:lnTo>
                <a:lnTo>
                  <a:pt x="792603" y="76969"/>
                </a:lnTo>
                <a:lnTo>
                  <a:pt x="816736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29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6"/>
                </a:lnTo>
                <a:lnTo>
                  <a:pt x="773429" y="55371"/>
                </a:lnTo>
                <a:close/>
              </a:path>
              <a:path w="817244" h="1998345">
                <a:moveTo>
                  <a:pt x="809497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29" y="55371"/>
                </a:lnTo>
                <a:lnTo>
                  <a:pt x="814125" y="55371"/>
                </a:lnTo>
                <a:lnTo>
                  <a:pt x="809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67"/>
          <p:cNvSpPr/>
          <p:nvPr/>
        </p:nvSpPr>
        <p:spPr>
          <a:xfrm>
            <a:off x="2715231" y="4300304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68"/>
          <p:cNvSpPr/>
          <p:nvPr/>
        </p:nvSpPr>
        <p:spPr>
          <a:xfrm>
            <a:off x="2725646" y="5488261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69"/>
          <p:cNvSpPr txBox="1"/>
          <p:nvPr/>
        </p:nvSpPr>
        <p:spPr>
          <a:xfrm>
            <a:off x="8518496" y="467635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4" name="object 70"/>
          <p:cNvSpPr txBox="1"/>
          <p:nvPr/>
        </p:nvSpPr>
        <p:spPr>
          <a:xfrm>
            <a:off x="8198583" y="2782603"/>
            <a:ext cx="9118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tput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2800" dirty="0">
                <a:latin typeface="Calibri"/>
                <a:cs typeface="Calibri"/>
              </a:rPr>
              <a:t>y</a:t>
            </a:r>
            <a:r>
              <a:rPr sz="2775" baseline="-21000" dirty="0">
                <a:latin typeface="Calibri"/>
                <a:cs typeface="Calibri"/>
              </a:rPr>
              <a:t>1</a:t>
            </a:r>
            <a:endParaRPr sz="2775" baseline="-21000">
              <a:latin typeface="Calibri"/>
              <a:cs typeface="Calibri"/>
            </a:endParaRPr>
          </a:p>
        </p:txBody>
      </p:sp>
      <p:sp>
        <p:nvSpPr>
          <p:cNvPr id="75" name="object 71"/>
          <p:cNvSpPr txBox="1"/>
          <p:nvPr/>
        </p:nvSpPr>
        <p:spPr>
          <a:xfrm>
            <a:off x="8488144" y="3962483"/>
            <a:ext cx="306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y</a:t>
            </a:r>
            <a:r>
              <a:rPr sz="2775" spc="7" baseline="-21000" dirty="0">
                <a:latin typeface="Calibri"/>
                <a:cs typeface="Calibri"/>
              </a:rPr>
              <a:t>2</a:t>
            </a:r>
            <a:endParaRPr sz="2775" baseline="-21000">
              <a:latin typeface="Calibri"/>
              <a:cs typeface="Calibri"/>
            </a:endParaRPr>
          </a:p>
        </p:txBody>
      </p:sp>
      <p:sp>
        <p:nvSpPr>
          <p:cNvPr id="76" name="object 72"/>
          <p:cNvSpPr txBox="1"/>
          <p:nvPr/>
        </p:nvSpPr>
        <p:spPr>
          <a:xfrm>
            <a:off x="8488144" y="5228928"/>
            <a:ext cx="389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y</a:t>
            </a:r>
            <a:r>
              <a:rPr sz="2775" spc="15" baseline="-21000" dirty="0">
                <a:latin typeface="Calibri"/>
                <a:cs typeface="Calibri"/>
              </a:rPr>
              <a:t>M</a:t>
            </a:r>
            <a:endParaRPr sz="2775" baseline="-21000">
              <a:latin typeface="Calibri"/>
              <a:cs typeface="Calibri"/>
            </a:endParaRPr>
          </a:p>
        </p:txBody>
      </p:sp>
      <p:sp>
        <p:nvSpPr>
          <p:cNvPr id="81" name="object 77"/>
          <p:cNvSpPr/>
          <p:nvPr/>
        </p:nvSpPr>
        <p:spPr>
          <a:xfrm>
            <a:off x="6314920" y="347658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78"/>
          <p:cNvSpPr/>
          <p:nvPr/>
        </p:nvSpPr>
        <p:spPr>
          <a:xfrm>
            <a:off x="6314920" y="426753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79"/>
          <p:cNvSpPr/>
          <p:nvPr/>
        </p:nvSpPr>
        <p:spPr>
          <a:xfrm>
            <a:off x="6305776" y="548978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0"/>
          <p:cNvSpPr/>
          <p:nvPr/>
        </p:nvSpPr>
        <p:spPr>
          <a:xfrm>
            <a:off x="6308570" y="3515443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1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1"/>
          <p:cNvSpPr/>
          <p:nvPr/>
        </p:nvSpPr>
        <p:spPr>
          <a:xfrm>
            <a:off x="6305522" y="3506553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2"/>
          <p:cNvSpPr/>
          <p:nvPr/>
        </p:nvSpPr>
        <p:spPr>
          <a:xfrm>
            <a:off x="6302728" y="3510999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3"/>
          <p:cNvSpPr/>
          <p:nvPr/>
        </p:nvSpPr>
        <p:spPr>
          <a:xfrm>
            <a:off x="6306791" y="4287604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4"/>
          <p:cNvSpPr/>
          <p:nvPr/>
        </p:nvSpPr>
        <p:spPr>
          <a:xfrm>
            <a:off x="6293584" y="3515443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5"/>
          <p:cNvSpPr/>
          <p:nvPr/>
        </p:nvSpPr>
        <p:spPr>
          <a:xfrm>
            <a:off x="6294727" y="4294208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86"/>
          <p:cNvSpPr/>
          <p:nvPr/>
        </p:nvSpPr>
        <p:spPr>
          <a:xfrm>
            <a:off x="5873722" y="2124794"/>
            <a:ext cx="1299972" cy="579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87"/>
          <p:cNvSpPr/>
          <p:nvPr/>
        </p:nvSpPr>
        <p:spPr>
          <a:xfrm>
            <a:off x="5834097" y="2077549"/>
            <a:ext cx="1379220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88"/>
          <p:cNvSpPr/>
          <p:nvPr/>
        </p:nvSpPr>
        <p:spPr>
          <a:xfrm>
            <a:off x="5933158" y="2164418"/>
            <a:ext cx="1181100" cy="461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89"/>
          <p:cNvSpPr txBox="1"/>
          <p:nvPr/>
        </p:nvSpPr>
        <p:spPr>
          <a:xfrm>
            <a:off x="5933158" y="2177574"/>
            <a:ext cx="11811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solidFill>
                  <a:srgbClr val="FFFFFF"/>
                </a:solidFill>
                <a:latin typeface="Calibri"/>
                <a:cs typeface="Calibri"/>
              </a:rPr>
              <a:t>神经元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4" name="object 90"/>
          <p:cNvSpPr/>
          <p:nvPr/>
        </p:nvSpPr>
        <p:spPr>
          <a:xfrm>
            <a:off x="5097371" y="2626952"/>
            <a:ext cx="1426845" cy="960119"/>
          </a:xfrm>
          <a:custGeom>
            <a:avLst/>
            <a:gdLst/>
            <a:ahLst/>
            <a:cxnLst/>
            <a:rect l="l" t="t" r="r" b="b"/>
            <a:pathLst>
              <a:path w="1426845" h="960119">
                <a:moveTo>
                  <a:pt x="1320750" y="47572"/>
                </a:moveTo>
                <a:lnTo>
                  <a:pt x="0" y="927988"/>
                </a:lnTo>
                <a:lnTo>
                  <a:pt x="21081" y="959611"/>
                </a:lnTo>
                <a:lnTo>
                  <a:pt x="1341910" y="79269"/>
                </a:lnTo>
                <a:lnTo>
                  <a:pt x="1320750" y="47572"/>
                </a:lnTo>
                <a:close/>
              </a:path>
              <a:path w="1426845" h="960119">
                <a:moveTo>
                  <a:pt x="1405363" y="36956"/>
                </a:moveTo>
                <a:lnTo>
                  <a:pt x="1336675" y="36956"/>
                </a:lnTo>
                <a:lnTo>
                  <a:pt x="1357756" y="68706"/>
                </a:lnTo>
                <a:lnTo>
                  <a:pt x="1341910" y="79269"/>
                </a:lnTo>
                <a:lnTo>
                  <a:pt x="1363090" y="110997"/>
                </a:lnTo>
                <a:lnTo>
                  <a:pt x="1405363" y="36956"/>
                </a:lnTo>
                <a:close/>
              </a:path>
              <a:path w="1426845" h="960119">
                <a:moveTo>
                  <a:pt x="1336675" y="36956"/>
                </a:moveTo>
                <a:lnTo>
                  <a:pt x="1320750" y="47572"/>
                </a:lnTo>
                <a:lnTo>
                  <a:pt x="1341910" y="79269"/>
                </a:lnTo>
                <a:lnTo>
                  <a:pt x="1357756" y="68706"/>
                </a:lnTo>
                <a:lnTo>
                  <a:pt x="1336675" y="36956"/>
                </a:lnTo>
                <a:close/>
              </a:path>
              <a:path w="1426845" h="960119">
                <a:moveTo>
                  <a:pt x="1426464" y="0"/>
                </a:moveTo>
                <a:lnTo>
                  <a:pt x="1299590" y="15875"/>
                </a:lnTo>
                <a:lnTo>
                  <a:pt x="1320750" y="47572"/>
                </a:lnTo>
                <a:lnTo>
                  <a:pt x="1336675" y="36956"/>
                </a:lnTo>
                <a:lnTo>
                  <a:pt x="1405363" y="36956"/>
                </a:lnTo>
                <a:lnTo>
                  <a:pt x="142646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73"/>
          <p:cNvSpPr/>
          <p:nvPr/>
        </p:nvSpPr>
        <p:spPr>
          <a:xfrm>
            <a:off x="9269927" y="2557558"/>
            <a:ext cx="2607589" cy="6416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76"/>
          <p:cNvSpPr txBox="1"/>
          <p:nvPr/>
        </p:nvSpPr>
        <p:spPr>
          <a:xfrm>
            <a:off x="9298726" y="2701274"/>
            <a:ext cx="254998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95"/>
              </a:spcBef>
            </a:pPr>
            <a:r>
              <a:rPr lang="zh-CN" altLang="en-US" sz="1600" spc="-10" dirty="0">
                <a:solidFill>
                  <a:srgbClr val="FFFFFF"/>
                </a:solidFill>
                <a:latin typeface="Calibri"/>
                <a:cs typeface="Calibri"/>
              </a:rPr>
              <a:t>深度意味着很多隐藏层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360" y="956884"/>
            <a:ext cx="11443283" cy="5771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可以看出：深度学习是机器学习的一个子领域。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以手写数字的图像分类为例：输入图片可以看作一个</a:t>
            </a:r>
            <a:r>
              <a:rPr lang="en-US" altLang="zh-CN" dirty="0"/>
              <a:t>256</a:t>
            </a:r>
            <a:r>
              <a:rPr lang="zh-CN" altLang="en-US" dirty="0"/>
              <a:t>维的向量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sp>
        <p:nvSpPr>
          <p:cNvPr id="5" name="object 3"/>
          <p:cNvSpPr txBox="1"/>
          <p:nvPr/>
        </p:nvSpPr>
        <p:spPr>
          <a:xfrm>
            <a:off x="1826260" y="2114914"/>
            <a:ext cx="910463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11295" algn="l"/>
              </a:tabLst>
            </a:pPr>
            <a:r>
              <a:rPr lang="zh-CN" altLang="en-US" sz="3200" b="1" spc="-5" dirty="0">
                <a:latin typeface="Calibri"/>
                <a:cs typeface="Calibri"/>
              </a:rPr>
              <a:t>输入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988060" y="2895262"/>
            <a:ext cx="2129028" cy="2116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3347211" y="2591985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6"/>
          <p:cNvSpPr/>
          <p:nvPr/>
        </p:nvSpPr>
        <p:spPr>
          <a:xfrm>
            <a:off x="3415791" y="3309789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/>
          <p:nvPr/>
        </p:nvSpPr>
        <p:spPr>
          <a:xfrm>
            <a:off x="3415791" y="330978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3421888" y="2739813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9"/>
          <p:cNvSpPr/>
          <p:nvPr/>
        </p:nvSpPr>
        <p:spPr>
          <a:xfrm>
            <a:off x="3421888" y="273981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0"/>
          <p:cNvSpPr txBox="1"/>
          <p:nvPr/>
        </p:nvSpPr>
        <p:spPr>
          <a:xfrm>
            <a:off x="3610731" y="2848481"/>
            <a:ext cx="120014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Times New Roman" panose="02020503050405090304"/>
                <a:cs typeface="Times New Roman" panose="02020503050405090304"/>
              </a:rPr>
              <a:t>1</a:t>
            </a:r>
            <a:endParaRPr sz="15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3485635" y="2631401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 panose="02020503050405090304"/>
                <a:cs typeface="Times New Roman" panose="02020503050405090304"/>
              </a:rPr>
              <a:t>x</a:t>
            </a:r>
            <a:endParaRPr sz="2550" dirty="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3490483" y="3213567"/>
            <a:ext cx="26797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5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2250" spc="-7" baseline="-24000" dirty="0">
                <a:latin typeface="Times New Roman" panose="02020503050405090304"/>
                <a:cs typeface="Times New Roman" panose="02020503050405090304"/>
              </a:rPr>
              <a:t>2</a:t>
            </a:r>
            <a:endParaRPr sz="2250" baseline="-240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3424935" y="4707298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3424935" y="470729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 txBox="1"/>
          <p:nvPr/>
        </p:nvSpPr>
        <p:spPr>
          <a:xfrm>
            <a:off x="3405258" y="4680228"/>
            <a:ext cx="4584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25" i="1" spc="22" baseline="14000" dirty="0">
                <a:latin typeface="Times New Roman" panose="02020503050405090304"/>
                <a:cs typeface="Times New Roman" panose="02020503050405090304"/>
              </a:rPr>
              <a:t>x</a:t>
            </a:r>
            <a:r>
              <a:rPr sz="1500" dirty="0">
                <a:latin typeface="Times New Roman" panose="02020503050405090304"/>
                <a:cs typeface="Times New Roman" panose="02020503050405090304"/>
              </a:rPr>
              <a:t>256</a:t>
            </a:r>
            <a:endParaRPr sz="1500">
              <a:latin typeface="Times New Roman" panose="02020503050405090304"/>
              <a:cs typeface="Times New Roman" panose="02020503050405090304"/>
            </a:endParaRPr>
          </a:p>
        </p:txBody>
      </p:sp>
      <p:sp>
        <p:nvSpPr>
          <p:cNvPr id="18" name="object 16"/>
          <p:cNvSpPr txBox="1"/>
          <p:nvPr/>
        </p:nvSpPr>
        <p:spPr>
          <a:xfrm>
            <a:off x="3468242" y="399660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1105839" y="2639229"/>
            <a:ext cx="2313940" cy="391160"/>
          </a:xfrm>
          <a:custGeom>
            <a:avLst/>
            <a:gdLst/>
            <a:ahLst/>
            <a:cxnLst/>
            <a:rect l="l" t="t" r="r" b="b"/>
            <a:pathLst>
              <a:path w="2313940" h="391160">
                <a:moveTo>
                  <a:pt x="1034872" y="0"/>
                </a:moveTo>
                <a:lnTo>
                  <a:pt x="996010" y="507"/>
                </a:lnTo>
                <a:lnTo>
                  <a:pt x="957656" y="1650"/>
                </a:lnTo>
                <a:lnTo>
                  <a:pt x="883488" y="6095"/>
                </a:lnTo>
                <a:lnTo>
                  <a:pt x="812241" y="13715"/>
                </a:lnTo>
                <a:lnTo>
                  <a:pt x="744169" y="24256"/>
                </a:lnTo>
                <a:lnTo>
                  <a:pt x="678891" y="37464"/>
                </a:lnTo>
                <a:lnTo>
                  <a:pt x="616280" y="53086"/>
                </a:lnTo>
                <a:lnTo>
                  <a:pt x="556082" y="71246"/>
                </a:lnTo>
                <a:lnTo>
                  <a:pt x="498170" y="91312"/>
                </a:lnTo>
                <a:lnTo>
                  <a:pt x="442417" y="113411"/>
                </a:lnTo>
                <a:lnTo>
                  <a:pt x="388442" y="137413"/>
                </a:lnTo>
                <a:lnTo>
                  <a:pt x="336118" y="162687"/>
                </a:lnTo>
                <a:lnTo>
                  <a:pt x="285318" y="189356"/>
                </a:lnTo>
                <a:lnTo>
                  <a:pt x="235661" y="217296"/>
                </a:lnTo>
                <a:lnTo>
                  <a:pt x="187274" y="245999"/>
                </a:lnTo>
                <a:lnTo>
                  <a:pt x="139649" y="275589"/>
                </a:lnTo>
                <a:lnTo>
                  <a:pt x="92659" y="305688"/>
                </a:lnTo>
                <a:lnTo>
                  <a:pt x="0" y="366649"/>
                </a:lnTo>
                <a:lnTo>
                  <a:pt x="15900" y="390778"/>
                </a:lnTo>
                <a:lnTo>
                  <a:pt x="108340" y="330073"/>
                </a:lnTo>
                <a:lnTo>
                  <a:pt x="155143" y="300100"/>
                </a:lnTo>
                <a:lnTo>
                  <a:pt x="155016" y="300100"/>
                </a:lnTo>
                <a:lnTo>
                  <a:pt x="202182" y="270890"/>
                </a:lnTo>
                <a:lnTo>
                  <a:pt x="250052" y="242442"/>
                </a:lnTo>
                <a:lnTo>
                  <a:pt x="299062" y="214883"/>
                </a:lnTo>
                <a:lnTo>
                  <a:pt x="298907" y="214883"/>
                </a:lnTo>
                <a:lnTo>
                  <a:pt x="349326" y="188467"/>
                </a:lnTo>
                <a:lnTo>
                  <a:pt x="349468" y="188467"/>
                </a:lnTo>
                <a:lnTo>
                  <a:pt x="400499" y="163702"/>
                </a:lnTo>
                <a:lnTo>
                  <a:pt x="453847" y="139953"/>
                </a:lnTo>
                <a:lnTo>
                  <a:pt x="453981" y="139953"/>
                </a:lnTo>
                <a:lnTo>
                  <a:pt x="508263" y="118490"/>
                </a:lnTo>
                <a:lnTo>
                  <a:pt x="507949" y="118490"/>
                </a:lnTo>
                <a:lnTo>
                  <a:pt x="564985" y="98805"/>
                </a:lnTo>
                <a:lnTo>
                  <a:pt x="594309" y="89534"/>
                </a:lnTo>
                <a:lnTo>
                  <a:pt x="594497" y="89534"/>
                </a:lnTo>
                <a:lnTo>
                  <a:pt x="624154" y="81025"/>
                </a:lnTo>
                <a:lnTo>
                  <a:pt x="623773" y="81025"/>
                </a:lnTo>
                <a:lnTo>
                  <a:pt x="654507" y="72898"/>
                </a:lnTo>
                <a:lnTo>
                  <a:pt x="654667" y="72898"/>
                </a:lnTo>
                <a:lnTo>
                  <a:pt x="685495" y="65658"/>
                </a:lnTo>
                <a:lnTo>
                  <a:pt x="685114" y="65658"/>
                </a:lnTo>
                <a:lnTo>
                  <a:pt x="717118" y="58800"/>
                </a:lnTo>
                <a:lnTo>
                  <a:pt x="717403" y="58800"/>
                </a:lnTo>
                <a:lnTo>
                  <a:pt x="749376" y="52704"/>
                </a:lnTo>
                <a:lnTo>
                  <a:pt x="749122" y="52704"/>
                </a:lnTo>
                <a:lnTo>
                  <a:pt x="782396" y="47116"/>
                </a:lnTo>
                <a:lnTo>
                  <a:pt x="782914" y="47116"/>
                </a:lnTo>
                <a:lnTo>
                  <a:pt x="816178" y="42417"/>
                </a:lnTo>
                <a:lnTo>
                  <a:pt x="815924" y="42417"/>
                </a:lnTo>
                <a:lnTo>
                  <a:pt x="850722" y="38226"/>
                </a:lnTo>
                <a:lnTo>
                  <a:pt x="851662" y="38226"/>
                </a:lnTo>
                <a:lnTo>
                  <a:pt x="886028" y="34925"/>
                </a:lnTo>
                <a:lnTo>
                  <a:pt x="887382" y="34925"/>
                </a:lnTo>
                <a:lnTo>
                  <a:pt x="922096" y="32384"/>
                </a:lnTo>
                <a:lnTo>
                  <a:pt x="924204" y="32384"/>
                </a:lnTo>
                <a:lnTo>
                  <a:pt x="959053" y="30606"/>
                </a:lnTo>
                <a:lnTo>
                  <a:pt x="958672" y="30606"/>
                </a:lnTo>
                <a:lnTo>
                  <a:pt x="996645" y="29463"/>
                </a:lnTo>
                <a:lnTo>
                  <a:pt x="996391" y="29463"/>
                </a:lnTo>
                <a:lnTo>
                  <a:pt x="1035042" y="28957"/>
                </a:lnTo>
                <a:lnTo>
                  <a:pt x="1460393" y="28955"/>
                </a:lnTo>
                <a:lnTo>
                  <a:pt x="1458417" y="28701"/>
                </a:lnTo>
                <a:lnTo>
                  <a:pt x="1369390" y="18795"/>
                </a:lnTo>
                <a:lnTo>
                  <a:pt x="1282395" y="10667"/>
                </a:lnTo>
                <a:lnTo>
                  <a:pt x="1239596" y="7492"/>
                </a:lnTo>
                <a:lnTo>
                  <a:pt x="1197432" y="4825"/>
                </a:lnTo>
                <a:lnTo>
                  <a:pt x="1155776" y="2666"/>
                </a:lnTo>
                <a:lnTo>
                  <a:pt x="1114882" y="1142"/>
                </a:lnTo>
                <a:lnTo>
                  <a:pt x="1074623" y="253"/>
                </a:lnTo>
                <a:lnTo>
                  <a:pt x="1034872" y="0"/>
                </a:lnTo>
                <a:close/>
              </a:path>
              <a:path w="2313940" h="391160">
                <a:moveTo>
                  <a:pt x="108534" y="329945"/>
                </a:moveTo>
                <a:lnTo>
                  <a:pt x="108280" y="330073"/>
                </a:lnTo>
                <a:lnTo>
                  <a:pt x="108534" y="329945"/>
                </a:lnTo>
                <a:close/>
              </a:path>
              <a:path w="2313940" h="391160">
                <a:moveTo>
                  <a:pt x="202387" y="270763"/>
                </a:moveTo>
                <a:lnTo>
                  <a:pt x="202133" y="270890"/>
                </a:lnTo>
                <a:lnTo>
                  <a:pt x="202387" y="270763"/>
                </a:lnTo>
                <a:close/>
              </a:path>
              <a:path w="2313940" h="391160">
                <a:moveTo>
                  <a:pt x="250266" y="242315"/>
                </a:moveTo>
                <a:lnTo>
                  <a:pt x="250012" y="242442"/>
                </a:lnTo>
                <a:lnTo>
                  <a:pt x="250266" y="242315"/>
                </a:lnTo>
                <a:close/>
              </a:path>
              <a:path w="2313940" h="391160">
                <a:moveTo>
                  <a:pt x="299288" y="214756"/>
                </a:moveTo>
                <a:lnTo>
                  <a:pt x="298907" y="214883"/>
                </a:lnTo>
                <a:lnTo>
                  <a:pt x="299062" y="214883"/>
                </a:lnTo>
                <a:lnTo>
                  <a:pt x="299288" y="214756"/>
                </a:lnTo>
                <a:close/>
              </a:path>
              <a:path w="2313940" h="391160">
                <a:moveTo>
                  <a:pt x="2225672" y="185387"/>
                </a:moveTo>
                <a:lnTo>
                  <a:pt x="2220290" y="213867"/>
                </a:lnTo>
                <a:lnTo>
                  <a:pt x="2311078" y="188087"/>
                </a:lnTo>
                <a:lnTo>
                  <a:pt x="2239975" y="188087"/>
                </a:lnTo>
                <a:lnTo>
                  <a:pt x="2225672" y="185387"/>
                </a:lnTo>
                <a:close/>
              </a:path>
              <a:path w="2313940" h="391160">
                <a:moveTo>
                  <a:pt x="349468" y="188467"/>
                </a:moveTo>
                <a:lnTo>
                  <a:pt x="349326" y="188467"/>
                </a:lnTo>
                <a:lnTo>
                  <a:pt x="348945" y="188721"/>
                </a:lnTo>
                <a:lnTo>
                  <a:pt x="349468" y="188467"/>
                </a:lnTo>
                <a:close/>
              </a:path>
              <a:path w="2313940" h="391160">
                <a:moveTo>
                  <a:pt x="2231047" y="156949"/>
                </a:moveTo>
                <a:lnTo>
                  <a:pt x="2225672" y="185387"/>
                </a:lnTo>
                <a:lnTo>
                  <a:pt x="2239975" y="188087"/>
                </a:lnTo>
                <a:lnTo>
                  <a:pt x="2245309" y="159638"/>
                </a:lnTo>
                <a:lnTo>
                  <a:pt x="2231047" y="156949"/>
                </a:lnTo>
                <a:close/>
              </a:path>
              <a:path w="2313940" h="391160">
                <a:moveTo>
                  <a:pt x="2236419" y="128524"/>
                </a:moveTo>
                <a:lnTo>
                  <a:pt x="2231047" y="156949"/>
                </a:lnTo>
                <a:lnTo>
                  <a:pt x="2245309" y="159638"/>
                </a:lnTo>
                <a:lnTo>
                  <a:pt x="2239975" y="188087"/>
                </a:lnTo>
                <a:lnTo>
                  <a:pt x="2311078" y="188087"/>
                </a:lnTo>
                <a:lnTo>
                  <a:pt x="2313762" y="187325"/>
                </a:lnTo>
                <a:lnTo>
                  <a:pt x="2236419" y="128524"/>
                </a:lnTo>
                <a:close/>
              </a:path>
              <a:path w="2313940" h="391160">
                <a:moveTo>
                  <a:pt x="1819928" y="82168"/>
                </a:moveTo>
                <a:lnTo>
                  <a:pt x="1637360" y="82168"/>
                </a:lnTo>
                <a:lnTo>
                  <a:pt x="1731086" y="96774"/>
                </a:lnTo>
                <a:lnTo>
                  <a:pt x="1825828" y="112521"/>
                </a:lnTo>
                <a:lnTo>
                  <a:pt x="2018233" y="146557"/>
                </a:lnTo>
                <a:lnTo>
                  <a:pt x="2225672" y="185387"/>
                </a:lnTo>
                <a:lnTo>
                  <a:pt x="2231047" y="156949"/>
                </a:lnTo>
                <a:lnTo>
                  <a:pt x="1926666" y="100583"/>
                </a:lnTo>
                <a:lnTo>
                  <a:pt x="1819928" y="82168"/>
                </a:lnTo>
                <a:close/>
              </a:path>
              <a:path w="2313940" h="391160">
                <a:moveTo>
                  <a:pt x="400761" y="163575"/>
                </a:moveTo>
                <a:lnTo>
                  <a:pt x="400380" y="163702"/>
                </a:lnTo>
                <a:lnTo>
                  <a:pt x="400761" y="163575"/>
                </a:lnTo>
                <a:close/>
              </a:path>
              <a:path w="2313940" h="391160">
                <a:moveTo>
                  <a:pt x="453981" y="139953"/>
                </a:moveTo>
                <a:lnTo>
                  <a:pt x="453847" y="139953"/>
                </a:lnTo>
                <a:lnTo>
                  <a:pt x="453339" y="140207"/>
                </a:lnTo>
                <a:lnTo>
                  <a:pt x="453981" y="139953"/>
                </a:lnTo>
                <a:close/>
              </a:path>
              <a:path w="2313940" h="391160">
                <a:moveTo>
                  <a:pt x="508584" y="118363"/>
                </a:moveTo>
                <a:lnTo>
                  <a:pt x="507949" y="118490"/>
                </a:lnTo>
                <a:lnTo>
                  <a:pt x="508263" y="118490"/>
                </a:lnTo>
                <a:lnTo>
                  <a:pt x="508584" y="118363"/>
                </a:lnTo>
                <a:close/>
              </a:path>
              <a:path w="2313940" h="391160">
                <a:moveTo>
                  <a:pt x="594497" y="89534"/>
                </a:moveTo>
                <a:lnTo>
                  <a:pt x="594309" y="89534"/>
                </a:lnTo>
                <a:lnTo>
                  <a:pt x="594055" y="89662"/>
                </a:lnTo>
                <a:lnTo>
                  <a:pt x="594497" y="89534"/>
                </a:lnTo>
                <a:close/>
              </a:path>
              <a:path w="2313940" h="391160">
                <a:moveTo>
                  <a:pt x="1599064" y="47498"/>
                </a:moveTo>
                <a:lnTo>
                  <a:pt x="1366342" y="47498"/>
                </a:lnTo>
                <a:lnTo>
                  <a:pt x="1455115" y="57403"/>
                </a:lnTo>
                <a:lnTo>
                  <a:pt x="1454861" y="57403"/>
                </a:lnTo>
                <a:lnTo>
                  <a:pt x="1545539" y="69087"/>
                </a:lnTo>
                <a:lnTo>
                  <a:pt x="1545285" y="69087"/>
                </a:lnTo>
                <a:lnTo>
                  <a:pt x="1637487" y="82295"/>
                </a:lnTo>
                <a:lnTo>
                  <a:pt x="1819928" y="82168"/>
                </a:lnTo>
                <a:lnTo>
                  <a:pt x="1735658" y="68199"/>
                </a:lnTo>
                <a:lnTo>
                  <a:pt x="1641678" y="53593"/>
                </a:lnTo>
                <a:lnTo>
                  <a:pt x="1599064" y="47498"/>
                </a:lnTo>
                <a:close/>
              </a:path>
              <a:path w="2313940" h="391160">
                <a:moveTo>
                  <a:pt x="654667" y="72898"/>
                </a:moveTo>
                <a:lnTo>
                  <a:pt x="654507" y="72898"/>
                </a:lnTo>
                <a:lnTo>
                  <a:pt x="654126" y="73025"/>
                </a:lnTo>
                <a:lnTo>
                  <a:pt x="654667" y="72898"/>
                </a:lnTo>
                <a:close/>
              </a:path>
              <a:path w="2313940" h="391160">
                <a:moveTo>
                  <a:pt x="717403" y="58800"/>
                </a:moveTo>
                <a:lnTo>
                  <a:pt x="717118" y="58800"/>
                </a:lnTo>
                <a:lnTo>
                  <a:pt x="716737" y="58927"/>
                </a:lnTo>
                <a:lnTo>
                  <a:pt x="717403" y="58800"/>
                </a:lnTo>
                <a:close/>
              </a:path>
              <a:path w="2313940" h="391160">
                <a:moveTo>
                  <a:pt x="1460393" y="28955"/>
                </a:moveTo>
                <a:lnTo>
                  <a:pt x="1035042" y="28957"/>
                </a:lnTo>
                <a:lnTo>
                  <a:pt x="1074242" y="29209"/>
                </a:lnTo>
                <a:lnTo>
                  <a:pt x="1114120" y="30099"/>
                </a:lnTo>
                <a:lnTo>
                  <a:pt x="1113866" y="30099"/>
                </a:lnTo>
                <a:lnTo>
                  <a:pt x="1154633" y="31623"/>
                </a:lnTo>
                <a:lnTo>
                  <a:pt x="1154379" y="31623"/>
                </a:lnTo>
                <a:lnTo>
                  <a:pt x="1195781" y="33654"/>
                </a:lnTo>
                <a:lnTo>
                  <a:pt x="1237691" y="36321"/>
                </a:lnTo>
                <a:lnTo>
                  <a:pt x="1237437" y="36321"/>
                </a:lnTo>
                <a:lnTo>
                  <a:pt x="1280109" y="39624"/>
                </a:lnTo>
                <a:lnTo>
                  <a:pt x="1279855" y="39624"/>
                </a:lnTo>
                <a:lnTo>
                  <a:pt x="1366596" y="47625"/>
                </a:lnTo>
                <a:lnTo>
                  <a:pt x="1366342" y="47498"/>
                </a:lnTo>
                <a:lnTo>
                  <a:pt x="1599064" y="47498"/>
                </a:lnTo>
                <a:lnTo>
                  <a:pt x="1549349" y="40386"/>
                </a:lnTo>
                <a:lnTo>
                  <a:pt x="1460393" y="28955"/>
                </a:lnTo>
                <a:close/>
              </a:path>
              <a:path w="2313940" h="391160">
                <a:moveTo>
                  <a:pt x="782914" y="47116"/>
                </a:moveTo>
                <a:lnTo>
                  <a:pt x="782396" y="47116"/>
                </a:lnTo>
                <a:lnTo>
                  <a:pt x="782015" y="47243"/>
                </a:lnTo>
                <a:lnTo>
                  <a:pt x="782914" y="47116"/>
                </a:lnTo>
                <a:close/>
              </a:path>
              <a:path w="2313940" h="391160">
                <a:moveTo>
                  <a:pt x="851662" y="38226"/>
                </a:moveTo>
                <a:lnTo>
                  <a:pt x="850722" y="38226"/>
                </a:lnTo>
                <a:lnTo>
                  <a:pt x="850341" y="38353"/>
                </a:lnTo>
                <a:lnTo>
                  <a:pt x="851662" y="38226"/>
                </a:lnTo>
                <a:close/>
              </a:path>
              <a:path w="2313940" h="391160">
                <a:moveTo>
                  <a:pt x="887382" y="34925"/>
                </a:moveTo>
                <a:lnTo>
                  <a:pt x="886028" y="34925"/>
                </a:lnTo>
                <a:lnTo>
                  <a:pt x="885647" y="35051"/>
                </a:lnTo>
                <a:lnTo>
                  <a:pt x="887382" y="34925"/>
                </a:lnTo>
                <a:close/>
              </a:path>
              <a:path w="2313940" h="391160">
                <a:moveTo>
                  <a:pt x="924204" y="32384"/>
                </a:moveTo>
                <a:lnTo>
                  <a:pt x="922096" y="32384"/>
                </a:lnTo>
                <a:lnTo>
                  <a:pt x="921715" y="32512"/>
                </a:lnTo>
                <a:lnTo>
                  <a:pt x="924204" y="3238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1243202" y="2812966"/>
            <a:ext cx="2176780" cy="661035"/>
          </a:xfrm>
          <a:custGeom>
            <a:avLst/>
            <a:gdLst/>
            <a:ahLst/>
            <a:cxnLst/>
            <a:rect l="l" t="t" r="r" b="b"/>
            <a:pathLst>
              <a:path w="2176779" h="661035">
                <a:moveTo>
                  <a:pt x="2097939" y="620685"/>
                </a:moveTo>
                <a:lnTo>
                  <a:pt x="2080768" y="643889"/>
                </a:lnTo>
                <a:lnTo>
                  <a:pt x="2176399" y="660653"/>
                </a:lnTo>
                <a:lnTo>
                  <a:pt x="2160484" y="629284"/>
                </a:lnTo>
                <a:lnTo>
                  <a:pt x="2109597" y="629284"/>
                </a:lnTo>
                <a:lnTo>
                  <a:pt x="2097939" y="620685"/>
                </a:lnTo>
                <a:close/>
              </a:path>
              <a:path w="2176779" h="661035">
                <a:moveTo>
                  <a:pt x="2115217" y="597335"/>
                </a:moveTo>
                <a:lnTo>
                  <a:pt x="2097939" y="620685"/>
                </a:lnTo>
                <a:lnTo>
                  <a:pt x="2109597" y="629284"/>
                </a:lnTo>
                <a:lnTo>
                  <a:pt x="2126869" y="605916"/>
                </a:lnTo>
                <a:lnTo>
                  <a:pt x="2115217" y="597335"/>
                </a:lnTo>
                <a:close/>
              </a:path>
              <a:path w="2176779" h="661035">
                <a:moveTo>
                  <a:pt x="2132457" y="574039"/>
                </a:moveTo>
                <a:lnTo>
                  <a:pt x="2115217" y="597335"/>
                </a:lnTo>
                <a:lnTo>
                  <a:pt x="2126869" y="605916"/>
                </a:lnTo>
                <a:lnTo>
                  <a:pt x="2109597" y="629284"/>
                </a:lnTo>
                <a:lnTo>
                  <a:pt x="2160484" y="629284"/>
                </a:lnTo>
                <a:lnTo>
                  <a:pt x="2132457" y="574039"/>
                </a:lnTo>
                <a:close/>
              </a:path>
              <a:path w="2176779" h="661035">
                <a:moveTo>
                  <a:pt x="1941632" y="470661"/>
                </a:moveTo>
                <a:lnTo>
                  <a:pt x="1891791" y="470661"/>
                </a:lnTo>
                <a:lnTo>
                  <a:pt x="1960880" y="520064"/>
                </a:lnTo>
                <a:lnTo>
                  <a:pt x="1960752" y="520064"/>
                </a:lnTo>
                <a:lnTo>
                  <a:pt x="2097939" y="620685"/>
                </a:lnTo>
                <a:lnTo>
                  <a:pt x="2115217" y="597335"/>
                </a:lnTo>
                <a:lnTo>
                  <a:pt x="1977771" y="496569"/>
                </a:lnTo>
                <a:lnTo>
                  <a:pt x="1941632" y="470661"/>
                </a:lnTo>
                <a:close/>
              </a:path>
              <a:path w="2176779" h="661035">
                <a:moveTo>
                  <a:pt x="1738679" y="330962"/>
                </a:moveTo>
                <a:lnTo>
                  <a:pt x="1685671" y="330962"/>
                </a:lnTo>
                <a:lnTo>
                  <a:pt x="1754504" y="375919"/>
                </a:lnTo>
                <a:lnTo>
                  <a:pt x="1823212" y="422655"/>
                </a:lnTo>
                <a:lnTo>
                  <a:pt x="1891919" y="470788"/>
                </a:lnTo>
                <a:lnTo>
                  <a:pt x="1891791" y="470661"/>
                </a:lnTo>
                <a:lnTo>
                  <a:pt x="1941632" y="470661"/>
                </a:lnTo>
                <a:lnTo>
                  <a:pt x="1908683" y="447039"/>
                </a:lnTo>
                <a:lnTo>
                  <a:pt x="1839467" y="398779"/>
                </a:lnTo>
                <a:lnTo>
                  <a:pt x="1770507" y="351789"/>
                </a:lnTo>
                <a:lnTo>
                  <a:pt x="1738679" y="330962"/>
                </a:lnTo>
                <a:close/>
              </a:path>
              <a:path w="2176779" h="661035">
                <a:moveTo>
                  <a:pt x="1822958" y="422528"/>
                </a:moveTo>
                <a:lnTo>
                  <a:pt x="1823139" y="422655"/>
                </a:lnTo>
                <a:lnTo>
                  <a:pt x="1822958" y="422528"/>
                </a:lnTo>
                <a:close/>
              </a:path>
              <a:path w="2176779" h="661035">
                <a:moveTo>
                  <a:pt x="1754251" y="375792"/>
                </a:moveTo>
                <a:lnTo>
                  <a:pt x="1754437" y="375919"/>
                </a:lnTo>
                <a:lnTo>
                  <a:pt x="1754251" y="375792"/>
                </a:lnTo>
                <a:close/>
              </a:path>
              <a:path w="2176779" h="661035">
                <a:moveTo>
                  <a:pt x="1672096" y="288035"/>
                </a:moveTo>
                <a:lnTo>
                  <a:pt x="1617217" y="288035"/>
                </a:lnTo>
                <a:lnTo>
                  <a:pt x="1651635" y="309244"/>
                </a:lnTo>
                <a:lnTo>
                  <a:pt x="1651380" y="309244"/>
                </a:lnTo>
                <a:lnTo>
                  <a:pt x="1685798" y="331088"/>
                </a:lnTo>
                <a:lnTo>
                  <a:pt x="1738679" y="330962"/>
                </a:lnTo>
                <a:lnTo>
                  <a:pt x="1701419" y="306577"/>
                </a:lnTo>
                <a:lnTo>
                  <a:pt x="1672096" y="288035"/>
                </a:lnTo>
                <a:close/>
              </a:path>
              <a:path w="2176779" h="661035">
                <a:moveTo>
                  <a:pt x="1475922" y="174370"/>
                </a:moveTo>
                <a:lnTo>
                  <a:pt x="1412367" y="174370"/>
                </a:lnTo>
                <a:lnTo>
                  <a:pt x="1412621" y="174497"/>
                </a:lnTo>
                <a:lnTo>
                  <a:pt x="1446657" y="191642"/>
                </a:lnTo>
                <a:lnTo>
                  <a:pt x="1480692" y="209550"/>
                </a:lnTo>
                <a:lnTo>
                  <a:pt x="1514855" y="228218"/>
                </a:lnTo>
                <a:lnTo>
                  <a:pt x="1548892" y="247522"/>
                </a:lnTo>
                <a:lnTo>
                  <a:pt x="1583182" y="267462"/>
                </a:lnTo>
                <a:lnTo>
                  <a:pt x="1617345" y="288163"/>
                </a:lnTo>
                <a:lnTo>
                  <a:pt x="1617217" y="288035"/>
                </a:lnTo>
                <a:lnTo>
                  <a:pt x="1672096" y="288035"/>
                </a:lnTo>
                <a:lnTo>
                  <a:pt x="1632330" y="263397"/>
                </a:lnTo>
                <a:lnTo>
                  <a:pt x="1597786" y="242569"/>
                </a:lnTo>
                <a:lnTo>
                  <a:pt x="1563242" y="222376"/>
                </a:lnTo>
                <a:lnTo>
                  <a:pt x="1528826" y="202945"/>
                </a:lnTo>
                <a:lnTo>
                  <a:pt x="1494282" y="184022"/>
                </a:lnTo>
                <a:lnTo>
                  <a:pt x="1475922" y="174370"/>
                </a:lnTo>
                <a:close/>
              </a:path>
              <a:path w="2176779" h="661035">
                <a:moveTo>
                  <a:pt x="1582928" y="267334"/>
                </a:moveTo>
                <a:lnTo>
                  <a:pt x="1583137" y="267462"/>
                </a:lnTo>
                <a:lnTo>
                  <a:pt x="1582928" y="267334"/>
                </a:lnTo>
                <a:close/>
              </a:path>
              <a:path w="2176779" h="661035">
                <a:moveTo>
                  <a:pt x="1514602" y="228091"/>
                </a:moveTo>
                <a:lnTo>
                  <a:pt x="1514826" y="228218"/>
                </a:lnTo>
                <a:lnTo>
                  <a:pt x="1514602" y="228091"/>
                </a:lnTo>
                <a:close/>
              </a:path>
              <a:path w="2176779" h="661035">
                <a:moveTo>
                  <a:pt x="841121" y="0"/>
                </a:moveTo>
                <a:lnTo>
                  <a:pt x="773048" y="1904"/>
                </a:lnTo>
                <a:lnTo>
                  <a:pt x="705104" y="7112"/>
                </a:lnTo>
                <a:lnTo>
                  <a:pt x="637413" y="15366"/>
                </a:lnTo>
                <a:lnTo>
                  <a:pt x="569848" y="26415"/>
                </a:lnTo>
                <a:lnTo>
                  <a:pt x="502411" y="39877"/>
                </a:lnTo>
                <a:lnTo>
                  <a:pt x="401447" y="64134"/>
                </a:lnTo>
                <a:lnTo>
                  <a:pt x="334264" y="82422"/>
                </a:lnTo>
                <a:lnTo>
                  <a:pt x="267334" y="102107"/>
                </a:lnTo>
                <a:lnTo>
                  <a:pt x="200406" y="123062"/>
                </a:lnTo>
                <a:lnTo>
                  <a:pt x="133477" y="144779"/>
                </a:lnTo>
                <a:lnTo>
                  <a:pt x="45035" y="174497"/>
                </a:lnTo>
                <a:lnTo>
                  <a:pt x="0" y="189737"/>
                </a:lnTo>
                <a:lnTo>
                  <a:pt x="9397" y="217169"/>
                </a:lnTo>
                <a:lnTo>
                  <a:pt x="76072" y="194563"/>
                </a:lnTo>
                <a:lnTo>
                  <a:pt x="142621" y="172338"/>
                </a:lnTo>
                <a:lnTo>
                  <a:pt x="142494" y="172338"/>
                </a:lnTo>
                <a:lnTo>
                  <a:pt x="209296" y="150621"/>
                </a:lnTo>
                <a:lnTo>
                  <a:pt x="209573" y="150621"/>
                </a:lnTo>
                <a:lnTo>
                  <a:pt x="275844" y="129793"/>
                </a:lnTo>
                <a:lnTo>
                  <a:pt x="276020" y="129793"/>
                </a:lnTo>
                <a:lnTo>
                  <a:pt x="342391" y="110235"/>
                </a:lnTo>
                <a:lnTo>
                  <a:pt x="342010" y="110235"/>
                </a:lnTo>
                <a:lnTo>
                  <a:pt x="408940" y="92075"/>
                </a:lnTo>
                <a:lnTo>
                  <a:pt x="409069" y="92075"/>
                </a:lnTo>
                <a:lnTo>
                  <a:pt x="475488" y="75564"/>
                </a:lnTo>
                <a:lnTo>
                  <a:pt x="475790" y="75564"/>
                </a:lnTo>
                <a:lnTo>
                  <a:pt x="508634" y="68071"/>
                </a:lnTo>
                <a:lnTo>
                  <a:pt x="508990" y="68071"/>
                </a:lnTo>
                <a:lnTo>
                  <a:pt x="541909" y="61213"/>
                </a:lnTo>
                <a:lnTo>
                  <a:pt x="541654" y="61213"/>
                </a:lnTo>
                <a:lnTo>
                  <a:pt x="575055" y="54863"/>
                </a:lnTo>
                <a:lnTo>
                  <a:pt x="575530" y="54863"/>
                </a:lnTo>
                <a:lnTo>
                  <a:pt x="608329" y="49148"/>
                </a:lnTo>
                <a:lnTo>
                  <a:pt x="608076" y="49148"/>
                </a:lnTo>
                <a:lnTo>
                  <a:pt x="641604" y="44068"/>
                </a:lnTo>
                <a:lnTo>
                  <a:pt x="641349" y="44068"/>
                </a:lnTo>
                <a:lnTo>
                  <a:pt x="675004" y="39623"/>
                </a:lnTo>
                <a:lnTo>
                  <a:pt x="674623" y="39623"/>
                </a:lnTo>
                <a:lnTo>
                  <a:pt x="708152" y="35940"/>
                </a:lnTo>
                <a:lnTo>
                  <a:pt x="707897" y="35940"/>
                </a:lnTo>
                <a:lnTo>
                  <a:pt x="741553" y="32892"/>
                </a:lnTo>
                <a:lnTo>
                  <a:pt x="741172" y="32892"/>
                </a:lnTo>
                <a:lnTo>
                  <a:pt x="774699" y="30860"/>
                </a:lnTo>
                <a:lnTo>
                  <a:pt x="774446" y="30860"/>
                </a:lnTo>
                <a:lnTo>
                  <a:pt x="808228" y="29463"/>
                </a:lnTo>
                <a:lnTo>
                  <a:pt x="807720" y="29463"/>
                </a:lnTo>
                <a:lnTo>
                  <a:pt x="841212" y="28958"/>
                </a:lnTo>
                <a:lnTo>
                  <a:pt x="840994" y="28955"/>
                </a:lnTo>
                <a:lnTo>
                  <a:pt x="1102257" y="28955"/>
                </a:lnTo>
                <a:lnTo>
                  <a:pt x="1080897" y="24129"/>
                </a:lnTo>
                <a:lnTo>
                  <a:pt x="1012190" y="11937"/>
                </a:lnTo>
                <a:lnTo>
                  <a:pt x="943610" y="4190"/>
                </a:lnTo>
                <a:lnTo>
                  <a:pt x="875284" y="380"/>
                </a:lnTo>
                <a:lnTo>
                  <a:pt x="841121" y="0"/>
                </a:lnTo>
                <a:close/>
              </a:path>
              <a:path w="2176779" h="661035">
                <a:moveTo>
                  <a:pt x="1446403" y="191515"/>
                </a:moveTo>
                <a:lnTo>
                  <a:pt x="1446644" y="191642"/>
                </a:lnTo>
                <a:lnTo>
                  <a:pt x="1446403" y="191515"/>
                </a:lnTo>
                <a:close/>
              </a:path>
              <a:path w="2176779" h="661035">
                <a:moveTo>
                  <a:pt x="1412574" y="174475"/>
                </a:moveTo>
                <a:close/>
              </a:path>
              <a:path w="2176779" h="661035">
                <a:moveTo>
                  <a:pt x="1444162" y="157987"/>
                </a:moveTo>
                <a:lnTo>
                  <a:pt x="1378458" y="157987"/>
                </a:lnTo>
                <a:lnTo>
                  <a:pt x="1412574" y="174475"/>
                </a:lnTo>
                <a:lnTo>
                  <a:pt x="1412367" y="174370"/>
                </a:lnTo>
                <a:lnTo>
                  <a:pt x="1475922" y="174370"/>
                </a:lnTo>
                <a:lnTo>
                  <a:pt x="1459738" y="165862"/>
                </a:lnTo>
                <a:lnTo>
                  <a:pt x="1444162" y="157987"/>
                </a:lnTo>
                <a:close/>
              </a:path>
              <a:path w="2176779" h="661035">
                <a:moveTo>
                  <a:pt x="1292737" y="89407"/>
                </a:moveTo>
                <a:lnTo>
                  <a:pt x="1209040" y="89407"/>
                </a:lnTo>
                <a:lnTo>
                  <a:pt x="1209421" y="89534"/>
                </a:lnTo>
                <a:lnTo>
                  <a:pt x="1243203" y="101345"/>
                </a:lnTo>
                <a:lnTo>
                  <a:pt x="1276985" y="114172"/>
                </a:lnTo>
                <a:lnTo>
                  <a:pt x="1310894" y="128015"/>
                </a:lnTo>
                <a:lnTo>
                  <a:pt x="1344803" y="142620"/>
                </a:lnTo>
                <a:lnTo>
                  <a:pt x="1378711" y="158114"/>
                </a:lnTo>
                <a:lnTo>
                  <a:pt x="1378458" y="157987"/>
                </a:lnTo>
                <a:lnTo>
                  <a:pt x="1444162" y="157987"/>
                </a:lnTo>
                <a:lnTo>
                  <a:pt x="1425321" y="148462"/>
                </a:lnTo>
                <a:lnTo>
                  <a:pt x="1390777" y="131825"/>
                </a:lnTo>
                <a:lnTo>
                  <a:pt x="1356360" y="116077"/>
                </a:lnTo>
                <a:lnTo>
                  <a:pt x="1321942" y="101218"/>
                </a:lnTo>
                <a:lnTo>
                  <a:pt x="1292737" y="89407"/>
                </a:lnTo>
                <a:close/>
              </a:path>
              <a:path w="2176779" h="661035">
                <a:moveTo>
                  <a:pt x="209573" y="150621"/>
                </a:moveTo>
                <a:lnTo>
                  <a:pt x="209296" y="150621"/>
                </a:lnTo>
                <a:lnTo>
                  <a:pt x="209169" y="150748"/>
                </a:lnTo>
                <a:lnTo>
                  <a:pt x="209573" y="150621"/>
                </a:lnTo>
                <a:close/>
              </a:path>
              <a:path w="2176779" h="661035">
                <a:moveTo>
                  <a:pt x="1344422" y="142493"/>
                </a:moveTo>
                <a:lnTo>
                  <a:pt x="1344700" y="142620"/>
                </a:lnTo>
                <a:lnTo>
                  <a:pt x="1344422" y="142493"/>
                </a:lnTo>
                <a:close/>
              </a:path>
              <a:path w="2176779" h="661035">
                <a:moveTo>
                  <a:pt x="276020" y="129793"/>
                </a:moveTo>
                <a:lnTo>
                  <a:pt x="275844" y="129793"/>
                </a:lnTo>
                <a:lnTo>
                  <a:pt x="275590" y="129920"/>
                </a:lnTo>
                <a:lnTo>
                  <a:pt x="276020" y="129793"/>
                </a:lnTo>
                <a:close/>
              </a:path>
              <a:path w="2176779" h="661035">
                <a:moveTo>
                  <a:pt x="1310513" y="127888"/>
                </a:moveTo>
                <a:lnTo>
                  <a:pt x="1310808" y="128015"/>
                </a:lnTo>
                <a:lnTo>
                  <a:pt x="1310513" y="127888"/>
                </a:lnTo>
                <a:close/>
              </a:path>
              <a:path w="2176779" h="661035">
                <a:moveTo>
                  <a:pt x="1276604" y="114045"/>
                </a:moveTo>
                <a:lnTo>
                  <a:pt x="1276915" y="114172"/>
                </a:lnTo>
                <a:lnTo>
                  <a:pt x="1276604" y="114045"/>
                </a:lnTo>
                <a:close/>
              </a:path>
              <a:path w="2176779" h="661035">
                <a:moveTo>
                  <a:pt x="1242822" y="101218"/>
                </a:moveTo>
                <a:lnTo>
                  <a:pt x="1243156" y="101345"/>
                </a:lnTo>
                <a:lnTo>
                  <a:pt x="1242822" y="101218"/>
                </a:lnTo>
                <a:close/>
              </a:path>
              <a:path w="2176779" h="661035">
                <a:moveTo>
                  <a:pt x="409069" y="92075"/>
                </a:moveTo>
                <a:lnTo>
                  <a:pt x="408940" y="92075"/>
                </a:lnTo>
                <a:lnTo>
                  <a:pt x="408559" y="92201"/>
                </a:lnTo>
                <a:lnTo>
                  <a:pt x="409069" y="92075"/>
                </a:lnTo>
                <a:close/>
              </a:path>
              <a:path w="2176779" h="661035">
                <a:moveTo>
                  <a:pt x="1209206" y="89466"/>
                </a:moveTo>
                <a:lnTo>
                  <a:pt x="1209403" y="89534"/>
                </a:lnTo>
                <a:lnTo>
                  <a:pt x="1209206" y="89466"/>
                </a:lnTo>
                <a:close/>
              </a:path>
              <a:path w="2176779" h="661035">
                <a:moveTo>
                  <a:pt x="1237566" y="68706"/>
                </a:moveTo>
                <a:lnTo>
                  <a:pt x="1141730" y="68706"/>
                </a:lnTo>
                <a:lnTo>
                  <a:pt x="1175766" y="78612"/>
                </a:lnTo>
                <a:lnTo>
                  <a:pt x="1175385" y="78612"/>
                </a:lnTo>
                <a:lnTo>
                  <a:pt x="1209206" y="89466"/>
                </a:lnTo>
                <a:lnTo>
                  <a:pt x="1209040" y="89407"/>
                </a:lnTo>
                <a:lnTo>
                  <a:pt x="1292737" y="89407"/>
                </a:lnTo>
                <a:lnTo>
                  <a:pt x="1287398" y="87248"/>
                </a:lnTo>
                <a:lnTo>
                  <a:pt x="1252982" y="74167"/>
                </a:lnTo>
                <a:lnTo>
                  <a:pt x="1237566" y="68706"/>
                </a:lnTo>
                <a:close/>
              </a:path>
              <a:path w="2176779" h="661035">
                <a:moveTo>
                  <a:pt x="475790" y="75564"/>
                </a:moveTo>
                <a:lnTo>
                  <a:pt x="475488" y="75564"/>
                </a:lnTo>
                <a:lnTo>
                  <a:pt x="475234" y="75691"/>
                </a:lnTo>
                <a:lnTo>
                  <a:pt x="475790" y="75564"/>
                </a:lnTo>
                <a:close/>
              </a:path>
              <a:path w="2176779" h="661035">
                <a:moveTo>
                  <a:pt x="1102257" y="28955"/>
                </a:moveTo>
                <a:lnTo>
                  <a:pt x="841212" y="28958"/>
                </a:lnTo>
                <a:lnTo>
                  <a:pt x="874776" y="29337"/>
                </a:lnTo>
                <a:lnTo>
                  <a:pt x="874267" y="29337"/>
                </a:lnTo>
                <a:lnTo>
                  <a:pt x="908049" y="30606"/>
                </a:lnTo>
                <a:lnTo>
                  <a:pt x="907541" y="30606"/>
                </a:lnTo>
                <a:lnTo>
                  <a:pt x="941451" y="33019"/>
                </a:lnTo>
                <a:lnTo>
                  <a:pt x="941070" y="33019"/>
                </a:lnTo>
                <a:lnTo>
                  <a:pt x="974852" y="36321"/>
                </a:lnTo>
                <a:lnTo>
                  <a:pt x="974344" y="36321"/>
                </a:lnTo>
                <a:lnTo>
                  <a:pt x="1008253" y="40639"/>
                </a:lnTo>
                <a:lnTo>
                  <a:pt x="1007745" y="40639"/>
                </a:lnTo>
                <a:lnTo>
                  <a:pt x="1041654" y="45973"/>
                </a:lnTo>
                <a:lnTo>
                  <a:pt x="1041272" y="45973"/>
                </a:lnTo>
                <a:lnTo>
                  <a:pt x="1075182" y="52450"/>
                </a:lnTo>
                <a:lnTo>
                  <a:pt x="1074673" y="52450"/>
                </a:lnTo>
                <a:lnTo>
                  <a:pt x="1108583" y="60070"/>
                </a:lnTo>
                <a:lnTo>
                  <a:pt x="1108202" y="60070"/>
                </a:lnTo>
                <a:lnTo>
                  <a:pt x="1142111" y="68833"/>
                </a:lnTo>
                <a:lnTo>
                  <a:pt x="1141730" y="68706"/>
                </a:lnTo>
                <a:lnTo>
                  <a:pt x="1237566" y="68706"/>
                </a:lnTo>
                <a:lnTo>
                  <a:pt x="1218565" y="61975"/>
                </a:lnTo>
                <a:lnTo>
                  <a:pt x="1184021" y="50926"/>
                </a:lnTo>
                <a:lnTo>
                  <a:pt x="1149604" y="40893"/>
                </a:lnTo>
                <a:lnTo>
                  <a:pt x="1115186" y="31876"/>
                </a:lnTo>
                <a:lnTo>
                  <a:pt x="1102257" y="28955"/>
                </a:lnTo>
                <a:close/>
              </a:path>
              <a:path w="2176779" h="661035">
                <a:moveTo>
                  <a:pt x="508990" y="68071"/>
                </a:moveTo>
                <a:lnTo>
                  <a:pt x="508634" y="68071"/>
                </a:lnTo>
                <a:lnTo>
                  <a:pt x="508380" y="68198"/>
                </a:lnTo>
                <a:lnTo>
                  <a:pt x="508990" y="68071"/>
                </a:lnTo>
                <a:close/>
              </a:path>
              <a:path w="2176779" h="661035">
                <a:moveTo>
                  <a:pt x="575530" y="54863"/>
                </a:moveTo>
                <a:lnTo>
                  <a:pt x="575055" y="54863"/>
                </a:lnTo>
                <a:lnTo>
                  <a:pt x="574802" y="54990"/>
                </a:lnTo>
                <a:lnTo>
                  <a:pt x="575530" y="5486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2966339" y="4867953"/>
            <a:ext cx="478155" cy="260350"/>
          </a:xfrm>
          <a:custGeom>
            <a:avLst/>
            <a:gdLst/>
            <a:ahLst/>
            <a:cxnLst/>
            <a:rect l="l" t="t" r="r" b="b"/>
            <a:pathLst>
              <a:path w="478154" h="260350">
                <a:moveTo>
                  <a:pt x="28702" y="0"/>
                </a:moveTo>
                <a:lnTo>
                  <a:pt x="0" y="3301"/>
                </a:lnTo>
                <a:lnTo>
                  <a:pt x="4699" y="45592"/>
                </a:lnTo>
                <a:lnTo>
                  <a:pt x="10160" y="86994"/>
                </a:lnTo>
                <a:lnTo>
                  <a:pt x="17399" y="126745"/>
                </a:lnTo>
                <a:lnTo>
                  <a:pt x="33147" y="180466"/>
                </a:lnTo>
                <a:lnTo>
                  <a:pt x="58166" y="224281"/>
                </a:lnTo>
                <a:lnTo>
                  <a:pt x="96900" y="252856"/>
                </a:lnTo>
                <a:lnTo>
                  <a:pt x="130429" y="259841"/>
                </a:lnTo>
                <a:lnTo>
                  <a:pt x="148844" y="259587"/>
                </a:lnTo>
                <a:lnTo>
                  <a:pt x="188595" y="252729"/>
                </a:lnTo>
                <a:lnTo>
                  <a:pt x="231901" y="239140"/>
                </a:lnTo>
                <a:lnTo>
                  <a:pt x="252802" y="231012"/>
                </a:lnTo>
                <a:lnTo>
                  <a:pt x="132969" y="231012"/>
                </a:lnTo>
                <a:lnTo>
                  <a:pt x="130937" y="230885"/>
                </a:lnTo>
                <a:lnTo>
                  <a:pt x="131842" y="230872"/>
                </a:lnTo>
                <a:lnTo>
                  <a:pt x="121793" y="229615"/>
                </a:lnTo>
                <a:lnTo>
                  <a:pt x="120142" y="229615"/>
                </a:lnTo>
                <a:lnTo>
                  <a:pt x="117729" y="229107"/>
                </a:lnTo>
                <a:lnTo>
                  <a:pt x="118427" y="229107"/>
                </a:lnTo>
                <a:lnTo>
                  <a:pt x="109426" y="226440"/>
                </a:lnTo>
                <a:lnTo>
                  <a:pt x="108838" y="226440"/>
                </a:lnTo>
                <a:lnTo>
                  <a:pt x="106425" y="225551"/>
                </a:lnTo>
                <a:lnTo>
                  <a:pt x="107079" y="225551"/>
                </a:lnTo>
                <a:lnTo>
                  <a:pt x="99285" y="221614"/>
                </a:lnTo>
                <a:lnTo>
                  <a:pt x="98679" y="221614"/>
                </a:lnTo>
                <a:lnTo>
                  <a:pt x="96519" y="220217"/>
                </a:lnTo>
                <a:lnTo>
                  <a:pt x="96809" y="220217"/>
                </a:lnTo>
                <a:lnTo>
                  <a:pt x="89669" y="214883"/>
                </a:lnTo>
                <a:lnTo>
                  <a:pt x="89281" y="214883"/>
                </a:lnTo>
                <a:lnTo>
                  <a:pt x="87630" y="213359"/>
                </a:lnTo>
                <a:lnTo>
                  <a:pt x="87814" y="213359"/>
                </a:lnTo>
                <a:lnTo>
                  <a:pt x="81095" y="206374"/>
                </a:lnTo>
                <a:lnTo>
                  <a:pt x="80899" y="206374"/>
                </a:lnTo>
                <a:lnTo>
                  <a:pt x="79629" y="204850"/>
                </a:lnTo>
                <a:lnTo>
                  <a:pt x="79801" y="204850"/>
                </a:lnTo>
                <a:lnTo>
                  <a:pt x="73396" y="195960"/>
                </a:lnTo>
                <a:lnTo>
                  <a:pt x="72390" y="194563"/>
                </a:lnTo>
                <a:lnTo>
                  <a:pt x="66499" y="183895"/>
                </a:lnTo>
                <a:lnTo>
                  <a:pt x="66293" y="183895"/>
                </a:lnTo>
                <a:lnTo>
                  <a:pt x="59871" y="169290"/>
                </a:lnTo>
                <a:lnTo>
                  <a:pt x="54726" y="155066"/>
                </a:lnTo>
                <a:lnTo>
                  <a:pt x="49656" y="137794"/>
                </a:lnTo>
                <a:lnTo>
                  <a:pt x="45743" y="120903"/>
                </a:lnTo>
                <a:lnTo>
                  <a:pt x="42110" y="102234"/>
                </a:lnTo>
                <a:lnTo>
                  <a:pt x="38923" y="82930"/>
                </a:lnTo>
                <a:lnTo>
                  <a:pt x="33451" y="42290"/>
                </a:lnTo>
                <a:lnTo>
                  <a:pt x="28702" y="0"/>
                </a:lnTo>
                <a:close/>
              </a:path>
              <a:path w="478154" h="260350">
                <a:moveTo>
                  <a:pt x="131842" y="230872"/>
                </a:moveTo>
                <a:lnTo>
                  <a:pt x="130937" y="230885"/>
                </a:lnTo>
                <a:lnTo>
                  <a:pt x="132969" y="231012"/>
                </a:lnTo>
                <a:lnTo>
                  <a:pt x="131842" y="230872"/>
                </a:lnTo>
                <a:close/>
              </a:path>
              <a:path w="478154" h="260350">
                <a:moveTo>
                  <a:pt x="146836" y="230643"/>
                </a:moveTo>
                <a:lnTo>
                  <a:pt x="131842" y="230872"/>
                </a:lnTo>
                <a:lnTo>
                  <a:pt x="132969" y="231012"/>
                </a:lnTo>
                <a:lnTo>
                  <a:pt x="252802" y="231012"/>
                </a:lnTo>
                <a:lnTo>
                  <a:pt x="253455" y="230758"/>
                </a:lnTo>
                <a:lnTo>
                  <a:pt x="145923" y="230758"/>
                </a:lnTo>
                <a:lnTo>
                  <a:pt x="146836" y="230643"/>
                </a:lnTo>
                <a:close/>
              </a:path>
              <a:path w="478154" h="260350">
                <a:moveTo>
                  <a:pt x="147574" y="230631"/>
                </a:moveTo>
                <a:lnTo>
                  <a:pt x="146836" y="230643"/>
                </a:lnTo>
                <a:lnTo>
                  <a:pt x="145923" y="230758"/>
                </a:lnTo>
                <a:lnTo>
                  <a:pt x="147574" y="230631"/>
                </a:lnTo>
                <a:close/>
              </a:path>
              <a:path w="478154" h="260350">
                <a:moveTo>
                  <a:pt x="253782" y="230631"/>
                </a:moveTo>
                <a:lnTo>
                  <a:pt x="147574" y="230631"/>
                </a:lnTo>
                <a:lnTo>
                  <a:pt x="145923" y="230758"/>
                </a:lnTo>
                <a:lnTo>
                  <a:pt x="253455" y="230758"/>
                </a:lnTo>
                <a:lnTo>
                  <a:pt x="253782" y="230631"/>
                </a:lnTo>
                <a:close/>
              </a:path>
              <a:path w="478154" h="260350">
                <a:moveTo>
                  <a:pt x="258844" y="228472"/>
                </a:moveTo>
                <a:lnTo>
                  <a:pt x="163956" y="228472"/>
                </a:lnTo>
                <a:lnTo>
                  <a:pt x="146836" y="230643"/>
                </a:lnTo>
                <a:lnTo>
                  <a:pt x="147574" y="230631"/>
                </a:lnTo>
                <a:lnTo>
                  <a:pt x="253782" y="230631"/>
                </a:lnTo>
                <a:lnTo>
                  <a:pt x="254762" y="230250"/>
                </a:lnTo>
                <a:lnTo>
                  <a:pt x="258844" y="228472"/>
                </a:lnTo>
                <a:close/>
              </a:path>
              <a:path w="478154" h="260350">
                <a:moveTo>
                  <a:pt x="117729" y="229107"/>
                </a:moveTo>
                <a:lnTo>
                  <a:pt x="120142" y="229615"/>
                </a:lnTo>
                <a:lnTo>
                  <a:pt x="118937" y="229259"/>
                </a:lnTo>
                <a:lnTo>
                  <a:pt x="117729" y="229107"/>
                </a:lnTo>
                <a:close/>
              </a:path>
              <a:path w="478154" h="260350">
                <a:moveTo>
                  <a:pt x="118937" y="229259"/>
                </a:moveTo>
                <a:lnTo>
                  <a:pt x="120142" y="229615"/>
                </a:lnTo>
                <a:lnTo>
                  <a:pt x="121793" y="229615"/>
                </a:lnTo>
                <a:lnTo>
                  <a:pt x="118937" y="229259"/>
                </a:lnTo>
                <a:close/>
              </a:path>
              <a:path w="478154" h="260350">
                <a:moveTo>
                  <a:pt x="118427" y="229107"/>
                </a:moveTo>
                <a:lnTo>
                  <a:pt x="117729" y="229107"/>
                </a:lnTo>
                <a:lnTo>
                  <a:pt x="118937" y="229259"/>
                </a:lnTo>
                <a:lnTo>
                  <a:pt x="118427" y="229107"/>
                </a:lnTo>
                <a:close/>
              </a:path>
              <a:path w="478154" h="260350">
                <a:moveTo>
                  <a:pt x="181969" y="224540"/>
                </a:moveTo>
                <a:lnTo>
                  <a:pt x="162813" y="228599"/>
                </a:lnTo>
                <a:lnTo>
                  <a:pt x="163956" y="228472"/>
                </a:lnTo>
                <a:lnTo>
                  <a:pt x="258844" y="228472"/>
                </a:lnTo>
                <a:lnTo>
                  <a:pt x="267302" y="224789"/>
                </a:lnTo>
                <a:lnTo>
                  <a:pt x="181102" y="224789"/>
                </a:lnTo>
                <a:lnTo>
                  <a:pt x="181969" y="224540"/>
                </a:lnTo>
                <a:close/>
              </a:path>
              <a:path w="478154" h="260350">
                <a:moveTo>
                  <a:pt x="106425" y="225551"/>
                </a:moveTo>
                <a:lnTo>
                  <a:pt x="108838" y="226440"/>
                </a:lnTo>
                <a:lnTo>
                  <a:pt x="108005" y="226020"/>
                </a:lnTo>
                <a:lnTo>
                  <a:pt x="106425" y="225551"/>
                </a:lnTo>
                <a:close/>
              </a:path>
              <a:path w="478154" h="260350">
                <a:moveTo>
                  <a:pt x="108005" y="226020"/>
                </a:moveTo>
                <a:lnTo>
                  <a:pt x="108838" y="226440"/>
                </a:lnTo>
                <a:lnTo>
                  <a:pt x="109426" y="226440"/>
                </a:lnTo>
                <a:lnTo>
                  <a:pt x="108005" y="226020"/>
                </a:lnTo>
                <a:close/>
              </a:path>
              <a:path w="478154" h="260350">
                <a:moveTo>
                  <a:pt x="107079" y="225551"/>
                </a:moveTo>
                <a:lnTo>
                  <a:pt x="106425" y="225551"/>
                </a:lnTo>
                <a:lnTo>
                  <a:pt x="108005" y="226020"/>
                </a:lnTo>
                <a:lnTo>
                  <a:pt x="107079" y="225551"/>
                </a:lnTo>
                <a:close/>
              </a:path>
              <a:path w="478154" h="260350">
                <a:moveTo>
                  <a:pt x="267885" y="224535"/>
                </a:moveTo>
                <a:lnTo>
                  <a:pt x="181975" y="224540"/>
                </a:lnTo>
                <a:lnTo>
                  <a:pt x="181102" y="224789"/>
                </a:lnTo>
                <a:lnTo>
                  <a:pt x="267302" y="224789"/>
                </a:lnTo>
                <a:lnTo>
                  <a:pt x="267885" y="224535"/>
                </a:lnTo>
                <a:close/>
              </a:path>
              <a:path w="478154" h="260350">
                <a:moveTo>
                  <a:pt x="201422" y="218947"/>
                </a:moveTo>
                <a:lnTo>
                  <a:pt x="181969" y="224540"/>
                </a:lnTo>
                <a:lnTo>
                  <a:pt x="267885" y="224535"/>
                </a:lnTo>
                <a:lnTo>
                  <a:pt x="278384" y="219963"/>
                </a:lnTo>
                <a:lnTo>
                  <a:pt x="280019" y="219201"/>
                </a:lnTo>
                <a:lnTo>
                  <a:pt x="200787" y="219201"/>
                </a:lnTo>
                <a:lnTo>
                  <a:pt x="201422" y="218947"/>
                </a:lnTo>
                <a:close/>
              </a:path>
              <a:path w="478154" h="260350">
                <a:moveTo>
                  <a:pt x="96519" y="220217"/>
                </a:moveTo>
                <a:lnTo>
                  <a:pt x="98679" y="221614"/>
                </a:lnTo>
                <a:lnTo>
                  <a:pt x="97412" y="220669"/>
                </a:lnTo>
                <a:lnTo>
                  <a:pt x="96519" y="220217"/>
                </a:lnTo>
                <a:close/>
              </a:path>
              <a:path w="478154" h="260350">
                <a:moveTo>
                  <a:pt x="97412" y="220669"/>
                </a:moveTo>
                <a:lnTo>
                  <a:pt x="98679" y="221614"/>
                </a:lnTo>
                <a:lnTo>
                  <a:pt x="99285" y="221614"/>
                </a:lnTo>
                <a:lnTo>
                  <a:pt x="97412" y="220669"/>
                </a:lnTo>
                <a:close/>
              </a:path>
              <a:path w="478154" h="260350">
                <a:moveTo>
                  <a:pt x="96809" y="220217"/>
                </a:moveTo>
                <a:lnTo>
                  <a:pt x="96519" y="220217"/>
                </a:lnTo>
                <a:lnTo>
                  <a:pt x="97412" y="220669"/>
                </a:lnTo>
                <a:lnTo>
                  <a:pt x="96809" y="220217"/>
                </a:lnTo>
                <a:close/>
              </a:path>
              <a:path w="478154" h="260350">
                <a:moveTo>
                  <a:pt x="222123" y="211835"/>
                </a:moveTo>
                <a:lnTo>
                  <a:pt x="200787" y="219201"/>
                </a:lnTo>
                <a:lnTo>
                  <a:pt x="280019" y="219201"/>
                </a:lnTo>
                <a:lnTo>
                  <a:pt x="295282" y="212089"/>
                </a:lnTo>
                <a:lnTo>
                  <a:pt x="221614" y="212089"/>
                </a:lnTo>
                <a:lnTo>
                  <a:pt x="222123" y="211835"/>
                </a:lnTo>
                <a:close/>
              </a:path>
              <a:path w="478154" h="260350">
                <a:moveTo>
                  <a:pt x="87630" y="213359"/>
                </a:moveTo>
                <a:lnTo>
                  <a:pt x="89281" y="214883"/>
                </a:lnTo>
                <a:lnTo>
                  <a:pt x="88287" y="213851"/>
                </a:lnTo>
                <a:lnTo>
                  <a:pt x="87630" y="213359"/>
                </a:lnTo>
                <a:close/>
              </a:path>
              <a:path w="478154" h="260350">
                <a:moveTo>
                  <a:pt x="88287" y="213851"/>
                </a:moveTo>
                <a:lnTo>
                  <a:pt x="89281" y="214883"/>
                </a:lnTo>
                <a:lnTo>
                  <a:pt x="89669" y="214883"/>
                </a:lnTo>
                <a:lnTo>
                  <a:pt x="88287" y="213851"/>
                </a:lnTo>
                <a:close/>
              </a:path>
              <a:path w="478154" h="260350">
                <a:moveTo>
                  <a:pt x="87814" y="213359"/>
                </a:moveTo>
                <a:lnTo>
                  <a:pt x="87630" y="213359"/>
                </a:lnTo>
                <a:lnTo>
                  <a:pt x="88287" y="213851"/>
                </a:lnTo>
                <a:lnTo>
                  <a:pt x="87814" y="213359"/>
                </a:lnTo>
                <a:close/>
              </a:path>
              <a:path w="478154" h="260350">
                <a:moveTo>
                  <a:pt x="243966" y="203326"/>
                </a:moveTo>
                <a:lnTo>
                  <a:pt x="221614" y="212089"/>
                </a:lnTo>
                <a:lnTo>
                  <a:pt x="295282" y="212089"/>
                </a:lnTo>
                <a:lnTo>
                  <a:pt x="302640" y="208660"/>
                </a:lnTo>
                <a:lnTo>
                  <a:pt x="312852" y="203580"/>
                </a:lnTo>
                <a:lnTo>
                  <a:pt x="243459" y="203580"/>
                </a:lnTo>
                <a:lnTo>
                  <a:pt x="243966" y="203326"/>
                </a:lnTo>
                <a:close/>
              </a:path>
              <a:path w="478154" h="260350">
                <a:moveTo>
                  <a:pt x="79629" y="204850"/>
                </a:moveTo>
                <a:lnTo>
                  <a:pt x="80899" y="206374"/>
                </a:lnTo>
                <a:lnTo>
                  <a:pt x="80314" y="205563"/>
                </a:lnTo>
                <a:lnTo>
                  <a:pt x="79629" y="204850"/>
                </a:lnTo>
                <a:close/>
              </a:path>
              <a:path w="478154" h="260350">
                <a:moveTo>
                  <a:pt x="80314" y="205563"/>
                </a:moveTo>
                <a:lnTo>
                  <a:pt x="80899" y="206374"/>
                </a:lnTo>
                <a:lnTo>
                  <a:pt x="81095" y="206374"/>
                </a:lnTo>
                <a:lnTo>
                  <a:pt x="80314" y="205563"/>
                </a:lnTo>
                <a:close/>
              </a:path>
              <a:path w="478154" h="260350">
                <a:moveTo>
                  <a:pt x="79801" y="204850"/>
                </a:moveTo>
                <a:lnTo>
                  <a:pt x="79629" y="204850"/>
                </a:lnTo>
                <a:lnTo>
                  <a:pt x="80314" y="205563"/>
                </a:lnTo>
                <a:lnTo>
                  <a:pt x="79801" y="204850"/>
                </a:lnTo>
                <a:close/>
              </a:path>
              <a:path w="478154" h="260350">
                <a:moveTo>
                  <a:pt x="354019" y="182498"/>
                </a:moveTo>
                <a:lnTo>
                  <a:pt x="290322" y="182498"/>
                </a:lnTo>
                <a:lnTo>
                  <a:pt x="266319" y="193547"/>
                </a:lnTo>
                <a:lnTo>
                  <a:pt x="243459" y="203580"/>
                </a:lnTo>
                <a:lnTo>
                  <a:pt x="312852" y="203580"/>
                </a:lnTo>
                <a:lnTo>
                  <a:pt x="327660" y="196214"/>
                </a:lnTo>
                <a:lnTo>
                  <a:pt x="354019" y="182498"/>
                </a:lnTo>
                <a:close/>
              </a:path>
              <a:path w="478154" h="260350">
                <a:moveTo>
                  <a:pt x="72390" y="194563"/>
                </a:moveTo>
                <a:lnTo>
                  <a:pt x="73279" y="195960"/>
                </a:lnTo>
                <a:lnTo>
                  <a:pt x="72862" y="195220"/>
                </a:lnTo>
                <a:lnTo>
                  <a:pt x="72390" y="194563"/>
                </a:lnTo>
                <a:close/>
              </a:path>
              <a:path w="478154" h="260350">
                <a:moveTo>
                  <a:pt x="72862" y="195220"/>
                </a:moveTo>
                <a:lnTo>
                  <a:pt x="73279" y="195960"/>
                </a:lnTo>
                <a:lnTo>
                  <a:pt x="72862" y="195220"/>
                </a:lnTo>
                <a:close/>
              </a:path>
              <a:path w="478154" h="260350">
                <a:moveTo>
                  <a:pt x="72494" y="194563"/>
                </a:moveTo>
                <a:lnTo>
                  <a:pt x="72862" y="195220"/>
                </a:lnTo>
                <a:lnTo>
                  <a:pt x="72494" y="194563"/>
                </a:lnTo>
                <a:close/>
              </a:path>
              <a:path w="478154" h="260350">
                <a:moveTo>
                  <a:pt x="266573" y="193420"/>
                </a:moveTo>
                <a:lnTo>
                  <a:pt x="266284" y="193547"/>
                </a:lnTo>
                <a:lnTo>
                  <a:pt x="266573" y="193420"/>
                </a:lnTo>
                <a:close/>
              </a:path>
              <a:path w="478154" h="260350">
                <a:moveTo>
                  <a:pt x="65786" y="182625"/>
                </a:moveTo>
                <a:lnTo>
                  <a:pt x="66293" y="183895"/>
                </a:lnTo>
                <a:lnTo>
                  <a:pt x="66499" y="183895"/>
                </a:lnTo>
                <a:lnTo>
                  <a:pt x="65786" y="182625"/>
                </a:lnTo>
                <a:close/>
              </a:path>
              <a:path w="478154" h="260350">
                <a:moveTo>
                  <a:pt x="404174" y="143763"/>
                </a:moveTo>
                <a:lnTo>
                  <a:pt x="365251" y="143763"/>
                </a:lnTo>
                <a:lnTo>
                  <a:pt x="339471" y="157479"/>
                </a:lnTo>
                <a:lnTo>
                  <a:pt x="314451" y="170433"/>
                </a:lnTo>
                <a:lnTo>
                  <a:pt x="289940" y="182625"/>
                </a:lnTo>
                <a:lnTo>
                  <a:pt x="290322" y="182498"/>
                </a:lnTo>
                <a:lnTo>
                  <a:pt x="354019" y="182498"/>
                </a:lnTo>
                <a:lnTo>
                  <a:pt x="378968" y="169290"/>
                </a:lnTo>
                <a:lnTo>
                  <a:pt x="409070" y="152448"/>
                </a:lnTo>
                <a:lnTo>
                  <a:pt x="404174" y="143763"/>
                </a:lnTo>
                <a:close/>
              </a:path>
              <a:path w="478154" h="260350">
                <a:moveTo>
                  <a:pt x="462128" y="120141"/>
                </a:moveTo>
                <a:lnTo>
                  <a:pt x="407543" y="120141"/>
                </a:lnTo>
                <a:lnTo>
                  <a:pt x="421639" y="145414"/>
                </a:lnTo>
                <a:lnTo>
                  <a:pt x="409070" y="152448"/>
                </a:lnTo>
                <a:lnTo>
                  <a:pt x="423290" y="177672"/>
                </a:lnTo>
                <a:lnTo>
                  <a:pt x="462128" y="120141"/>
                </a:lnTo>
                <a:close/>
              </a:path>
              <a:path w="478154" h="260350">
                <a:moveTo>
                  <a:pt x="314578" y="170306"/>
                </a:moveTo>
                <a:lnTo>
                  <a:pt x="314325" y="170433"/>
                </a:lnTo>
                <a:lnTo>
                  <a:pt x="314578" y="170306"/>
                </a:lnTo>
                <a:close/>
              </a:path>
              <a:path w="478154" h="260350">
                <a:moveTo>
                  <a:pt x="60149" y="169920"/>
                </a:moveTo>
                <a:lnTo>
                  <a:pt x="60198" y="170052"/>
                </a:lnTo>
                <a:lnTo>
                  <a:pt x="60149" y="169920"/>
                </a:lnTo>
                <a:close/>
              </a:path>
              <a:path w="478154" h="260350">
                <a:moveTo>
                  <a:pt x="59873" y="169163"/>
                </a:moveTo>
                <a:lnTo>
                  <a:pt x="60149" y="169920"/>
                </a:lnTo>
                <a:lnTo>
                  <a:pt x="59873" y="169163"/>
                </a:lnTo>
                <a:close/>
              </a:path>
              <a:path w="478154" h="260350">
                <a:moveTo>
                  <a:pt x="339598" y="157352"/>
                </a:moveTo>
                <a:lnTo>
                  <a:pt x="339353" y="157479"/>
                </a:lnTo>
                <a:lnTo>
                  <a:pt x="339598" y="157352"/>
                </a:lnTo>
                <a:close/>
              </a:path>
              <a:path w="478154" h="260350">
                <a:moveTo>
                  <a:pt x="54356" y="154050"/>
                </a:moveTo>
                <a:lnTo>
                  <a:pt x="54610" y="155066"/>
                </a:lnTo>
                <a:lnTo>
                  <a:pt x="54356" y="154050"/>
                </a:lnTo>
                <a:close/>
              </a:path>
              <a:path w="478154" h="260350">
                <a:moveTo>
                  <a:pt x="407543" y="120141"/>
                </a:moveTo>
                <a:lnTo>
                  <a:pt x="394851" y="127226"/>
                </a:lnTo>
                <a:lnTo>
                  <a:pt x="409070" y="152448"/>
                </a:lnTo>
                <a:lnTo>
                  <a:pt x="421639" y="145414"/>
                </a:lnTo>
                <a:lnTo>
                  <a:pt x="407543" y="120141"/>
                </a:lnTo>
                <a:close/>
              </a:path>
              <a:path w="478154" h="260350">
                <a:moveTo>
                  <a:pt x="394851" y="127226"/>
                </a:moveTo>
                <a:lnTo>
                  <a:pt x="364998" y="143890"/>
                </a:lnTo>
                <a:lnTo>
                  <a:pt x="365251" y="143763"/>
                </a:lnTo>
                <a:lnTo>
                  <a:pt x="404174" y="143763"/>
                </a:lnTo>
                <a:lnTo>
                  <a:pt x="394851" y="127226"/>
                </a:lnTo>
                <a:close/>
              </a:path>
              <a:path w="478154" h="260350">
                <a:moveTo>
                  <a:pt x="49760" y="137794"/>
                </a:moveTo>
                <a:lnTo>
                  <a:pt x="49911" y="138429"/>
                </a:lnTo>
                <a:lnTo>
                  <a:pt x="49760" y="137794"/>
                </a:lnTo>
                <a:close/>
              </a:path>
              <a:path w="478154" h="260350">
                <a:moveTo>
                  <a:pt x="477647" y="97154"/>
                </a:moveTo>
                <a:lnTo>
                  <a:pt x="380619" y="101980"/>
                </a:lnTo>
                <a:lnTo>
                  <a:pt x="394851" y="127226"/>
                </a:lnTo>
                <a:lnTo>
                  <a:pt x="407543" y="120141"/>
                </a:lnTo>
                <a:lnTo>
                  <a:pt x="462128" y="120141"/>
                </a:lnTo>
                <a:lnTo>
                  <a:pt x="477647" y="97154"/>
                </a:lnTo>
                <a:close/>
              </a:path>
              <a:path w="478154" h="260350">
                <a:moveTo>
                  <a:pt x="45615" y="120364"/>
                </a:moveTo>
                <a:lnTo>
                  <a:pt x="45719" y="120903"/>
                </a:lnTo>
                <a:lnTo>
                  <a:pt x="45615" y="120364"/>
                </a:lnTo>
                <a:close/>
              </a:path>
              <a:path w="478154" h="260350">
                <a:moveTo>
                  <a:pt x="45597" y="120268"/>
                </a:moveTo>
                <a:close/>
              </a:path>
              <a:path w="478154" h="260350">
                <a:moveTo>
                  <a:pt x="42037" y="101853"/>
                </a:moveTo>
                <a:lnTo>
                  <a:pt x="42037" y="102234"/>
                </a:lnTo>
                <a:lnTo>
                  <a:pt x="42037" y="101853"/>
                </a:lnTo>
                <a:close/>
              </a:path>
              <a:path w="478154" h="260350">
                <a:moveTo>
                  <a:pt x="38862" y="82549"/>
                </a:moveTo>
                <a:lnTo>
                  <a:pt x="38862" y="82930"/>
                </a:lnTo>
                <a:lnTo>
                  <a:pt x="38862" y="82549"/>
                </a:lnTo>
                <a:close/>
              </a:path>
              <a:path w="478154" h="260350">
                <a:moveTo>
                  <a:pt x="33400" y="41909"/>
                </a:moveTo>
                <a:lnTo>
                  <a:pt x="33400" y="42290"/>
                </a:lnTo>
                <a:lnTo>
                  <a:pt x="33400" y="4190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 txBox="1"/>
          <p:nvPr/>
        </p:nvSpPr>
        <p:spPr>
          <a:xfrm>
            <a:off x="1313688" y="4962364"/>
            <a:ext cx="1423035" cy="11607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Calibri"/>
                <a:cs typeface="Calibri"/>
              </a:rPr>
              <a:t>16 x 16 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256</a:t>
            </a:r>
            <a:endParaRPr sz="1800" dirty="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Ink →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 dirty="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No ink →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3" name="箭头: 右 22"/>
          <p:cNvSpPr/>
          <p:nvPr/>
        </p:nvSpPr>
        <p:spPr>
          <a:xfrm>
            <a:off x="4094311" y="3578021"/>
            <a:ext cx="807889" cy="393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984419" y="3072929"/>
            <a:ext cx="2093807" cy="160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神经网络</a:t>
            </a:r>
            <a:endParaRPr lang="zh-CN" altLang="en-US" sz="2800" dirty="0"/>
          </a:p>
        </p:txBody>
      </p:sp>
      <p:sp>
        <p:nvSpPr>
          <p:cNvPr id="25" name="箭头: 右 24"/>
          <p:cNvSpPr/>
          <p:nvPr/>
        </p:nvSpPr>
        <p:spPr>
          <a:xfrm>
            <a:off x="7214436" y="3603083"/>
            <a:ext cx="807889" cy="393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object 5"/>
          <p:cNvSpPr/>
          <p:nvPr/>
        </p:nvSpPr>
        <p:spPr>
          <a:xfrm>
            <a:off x="8097078" y="2741337"/>
            <a:ext cx="498475" cy="2855130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r>
              <a:rPr lang="en-US" altLang="zh-CN" dirty="0"/>
              <a:t>[ 0.1,</a:t>
            </a:r>
            <a:endParaRPr lang="en-US" altLang="zh-CN" dirty="0"/>
          </a:p>
          <a:p>
            <a:r>
              <a:rPr lang="en-US" altLang="zh-CN" dirty="0"/>
              <a:t>  0.1,</a:t>
            </a:r>
            <a:endParaRPr lang="en-US" altLang="zh-CN" dirty="0"/>
          </a:p>
          <a:p>
            <a:r>
              <a:rPr lang="en-US" altLang="zh-CN" dirty="0"/>
              <a:t>  0.7,</a:t>
            </a:r>
            <a:endParaRPr lang="en-US" altLang="zh-CN" dirty="0"/>
          </a:p>
          <a:p>
            <a:r>
              <a:rPr lang="en-US" altLang="zh-CN" dirty="0"/>
              <a:t>  0.0,</a:t>
            </a:r>
            <a:endParaRPr lang="en-US" altLang="zh-CN" dirty="0"/>
          </a:p>
          <a:p>
            <a:r>
              <a:rPr lang="en-US" altLang="zh-CN" dirty="0"/>
              <a:t>  0.0,</a:t>
            </a:r>
            <a:endParaRPr lang="en-US" altLang="zh-CN" dirty="0"/>
          </a:p>
          <a:p>
            <a:r>
              <a:rPr lang="en-US" altLang="zh-CN" dirty="0"/>
              <a:t>  0.0,</a:t>
            </a:r>
            <a:endParaRPr lang="en-US" altLang="zh-CN" dirty="0"/>
          </a:p>
          <a:p>
            <a:r>
              <a:rPr lang="en-US" altLang="zh-CN" dirty="0"/>
              <a:t>  0.0, </a:t>
            </a:r>
            <a:endParaRPr lang="en-US" altLang="zh-CN" dirty="0"/>
          </a:p>
          <a:p>
            <a:r>
              <a:rPr lang="en-US" altLang="zh-CN" dirty="0"/>
              <a:t>  0.0,</a:t>
            </a:r>
            <a:endParaRPr lang="en-US" altLang="zh-CN" dirty="0"/>
          </a:p>
          <a:p>
            <a:r>
              <a:rPr lang="en-US" altLang="zh-CN" dirty="0"/>
              <a:t>  0.0,</a:t>
            </a:r>
            <a:endParaRPr lang="en-US" altLang="zh-CN" dirty="0"/>
          </a:p>
          <a:p>
            <a:r>
              <a:rPr lang="en-US" altLang="zh-CN" dirty="0"/>
              <a:t>  0.1]</a:t>
            </a:r>
            <a:endParaRPr lang="en-US" altLang="zh-CN" dirty="0"/>
          </a:p>
        </p:txBody>
      </p:sp>
      <p:sp>
        <p:nvSpPr>
          <p:cNvPr id="27" name="object 3"/>
          <p:cNvSpPr txBox="1"/>
          <p:nvPr/>
        </p:nvSpPr>
        <p:spPr>
          <a:xfrm>
            <a:off x="7891083" y="2129916"/>
            <a:ext cx="910463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11295" algn="l"/>
              </a:tabLst>
            </a:pPr>
            <a:r>
              <a:rPr lang="zh-CN" altLang="en-US" sz="3200" b="1" spc="-5" dirty="0">
                <a:latin typeface="Calibri"/>
                <a:cs typeface="Calibri"/>
              </a:rPr>
              <a:t>输出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20746" y="5745918"/>
            <a:ext cx="8702075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</a:rPr>
              <a:t>输出</a:t>
            </a:r>
            <a:r>
              <a:rPr lang="zh-CN" altLang="en-US" dirty="0"/>
              <a:t>是一个</a:t>
            </a:r>
            <a:r>
              <a:rPr lang="en-US" altLang="zh-CN" dirty="0"/>
              <a:t>10</a:t>
            </a:r>
            <a:r>
              <a:rPr lang="zh-CN" altLang="en-US" dirty="0"/>
              <a:t>维的向量，分别表示属于第</a:t>
            </a:r>
            <a:r>
              <a:rPr lang="en-US" altLang="zh-CN" dirty="0" err="1"/>
              <a:t>i</a:t>
            </a:r>
            <a:r>
              <a:rPr lang="zh-CN" altLang="en-US" dirty="0"/>
              <a:t>类的概率。</a:t>
            </a:r>
            <a:endParaRPr lang="en-US" altLang="zh-CN" dirty="0"/>
          </a:p>
          <a:p>
            <a:r>
              <a:rPr lang="zh-CN" altLang="en-US" dirty="0"/>
              <a:t>本例中，神经网络认为</a:t>
            </a:r>
            <a:r>
              <a:rPr lang="en-US" altLang="zh-CN" dirty="0"/>
              <a:t>10%</a:t>
            </a:r>
            <a:r>
              <a:rPr lang="zh-CN" altLang="en-US" dirty="0"/>
              <a:t>的可能性为“</a:t>
            </a:r>
            <a:r>
              <a:rPr lang="en-US" altLang="zh-CN" dirty="0"/>
              <a:t>0</a:t>
            </a:r>
            <a:r>
              <a:rPr lang="zh-CN" altLang="en-US" dirty="0"/>
              <a:t>”，</a:t>
            </a:r>
            <a:r>
              <a:rPr lang="en-US" altLang="zh-CN" dirty="0"/>
              <a:t>10%</a:t>
            </a:r>
            <a:r>
              <a:rPr lang="zh-CN" altLang="en-US" dirty="0"/>
              <a:t>的可能性为“</a:t>
            </a:r>
            <a:r>
              <a:rPr lang="en-US" altLang="zh-CN" dirty="0"/>
              <a:t>1</a:t>
            </a:r>
            <a:r>
              <a:rPr lang="zh-CN" altLang="en-US" dirty="0"/>
              <a:t>”，</a:t>
            </a:r>
            <a:endParaRPr lang="en-US" altLang="zh-CN" dirty="0"/>
          </a:p>
          <a:p>
            <a:r>
              <a:rPr lang="en-US" altLang="zh-CN" dirty="0"/>
              <a:t>70%</a:t>
            </a:r>
            <a:r>
              <a:rPr lang="zh-CN" altLang="en-US" dirty="0"/>
              <a:t>的可能性为“</a:t>
            </a:r>
            <a:r>
              <a:rPr lang="en-US" altLang="zh-CN" dirty="0"/>
              <a:t>2</a:t>
            </a:r>
            <a:r>
              <a:rPr lang="zh-CN" altLang="en-US" dirty="0"/>
              <a:t>”，</a:t>
            </a:r>
            <a:r>
              <a:rPr lang="en-US" altLang="zh-CN" dirty="0"/>
              <a:t>10%</a:t>
            </a:r>
            <a:r>
              <a:rPr lang="zh-CN" altLang="en-US" dirty="0"/>
              <a:t>的可能性为“</a:t>
            </a:r>
            <a:r>
              <a:rPr lang="en-US" altLang="zh-CN" dirty="0"/>
              <a:t>9</a:t>
            </a:r>
            <a:r>
              <a:rPr lang="zh-CN" altLang="en-US" dirty="0"/>
              <a:t>”。即，模型认为输入图片最有可能表示“</a:t>
            </a:r>
            <a:r>
              <a:rPr lang="en-US" altLang="zh-CN" dirty="0"/>
              <a:t>2</a:t>
            </a:r>
            <a:r>
              <a:rPr lang="zh-CN" altLang="en-US" dirty="0"/>
              <a:t>”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模型训练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105"/>
                  </a:spcBef>
                </a:pPr>
                <a:r>
                  <a:rPr lang="zh-CN" altLang="en-US" b="1" dirty="0">
                    <a:latin typeface="Calibri Light"/>
                    <a:cs typeface="Calibri Light"/>
                  </a:rPr>
                  <a:t>损失（</a:t>
                </a:r>
                <a:r>
                  <a:rPr lang="en-US" altLang="zh-CN" b="1" dirty="0">
                    <a:latin typeface="Calibri Light"/>
                    <a:cs typeface="Calibri Light"/>
                  </a:rPr>
                  <a:t>loss</a:t>
                </a:r>
                <a:r>
                  <a:rPr lang="zh-CN" altLang="en-US" b="1" dirty="0">
                    <a:latin typeface="Calibri Light"/>
                    <a:cs typeface="Calibri Light"/>
                  </a:rPr>
                  <a:t>）：</a:t>
                </a:r>
                <a:r>
                  <a:rPr lang="zh-CN" altLang="en-US" b="1" spc="-5" dirty="0">
                    <a:latin typeface="Calibri"/>
                    <a:cs typeface="Calibri"/>
                  </a:rPr>
                  <a:t>神经网络输出和目标之间的距离</a:t>
                </a:r>
                <a:endParaRPr lang="en-US" altLang="zh-CN" b="1" spc="-5" dirty="0">
                  <a:latin typeface="Calibri"/>
                  <a:cs typeface="Calibri"/>
                </a:endParaRPr>
              </a:p>
              <a:p>
                <a:pPr marL="0" indent="0">
                  <a:spcBef>
                    <a:spcPts val="105"/>
                  </a:spcBef>
                  <a:buNone/>
                </a:pPr>
                <a:endParaRPr lang="en-US" altLang="zh-CN" b="1" spc="-5" dirty="0">
                  <a:latin typeface="Calibri"/>
                  <a:cs typeface="Calibri"/>
                </a:endParaRPr>
              </a:p>
              <a:p>
                <a:pPr marL="0" indent="0">
                  <a:spcBef>
                    <a:spcPts val="105"/>
                  </a:spcBef>
                  <a:buNone/>
                </a:pPr>
                <a:r>
                  <a:rPr lang="zh-CN" altLang="en-US" spc="-5" dirty="0">
                    <a:latin typeface="Calibri"/>
                    <a:cs typeface="Calibri"/>
                  </a:rPr>
                  <a:t>以上文数字</a:t>
                </a:r>
                <a:r>
                  <a:rPr lang="en-US" altLang="zh-CN" spc="-5" dirty="0">
                    <a:latin typeface="Calibri"/>
                    <a:cs typeface="Calibri"/>
                  </a:rPr>
                  <a:t>”2”</a:t>
                </a:r>
                <a:r>
                  <a:rPr lang="zh-CN" altLang="en-US" spc="-5" dirty="0">
                    <a:latin typeface="Calibri"/>
                    <a:cs typeface="Calibri"/>
                  </a:rPr>
                  <a:t>为例子，</a:t>
                </a:r>
                <a:endParaRPr lang="en-US" altLang="zh-CN" spc="-5" dirty="0">
                  <a:latin typeface="Calibri"/>
                  <a:cs typeface="Calibri"/>
                </a:endParaRPr>
              </a:p>
              <a:p>
                <a:pPr marL="0" indent="0">
                  <a:spcBef>
                    <a:spcPts val="105"/>
                  </a:spcBef>
                  <a:buNone/>
                </a:pPr>
                <a:r>
                  <a:rPr lang="en-US" altLang="zh-CN" spc="-5" dirty="0">
                    <a:latin typeface="Calibri"/>
                    <a:cs typeface="Calibri"/>
                  </a:rPr>
                  <a:t>	</a:t>
                </a:r>
                <a:r>
                  <a:rPr lang="zh-CN" altLang="en-US" spc="-5" dirty="0">
                    <a:latin typeface="Calibri"/>
                    <a:cs typeface="Calibri"/>
                  </a:rPr>
                  <a:t>其输出是</a:t>
                </a:r>
                <a:r>
                  <a:rPr lang="en-US" altLang="zh-CN" spc="-5" dirty="0">
                    <a:latin typeface="Calibri"/>
                    <a:cs typeface="Calibri"/>
                  </a:rPr>
                  <a:t> output = [0.1,0.1,0.7,0,0,0,0,0,0.1]</a:t>
                </a:r>
                <a:endParaRPr lang="en-US" altLang="zh-CN" spc="-5" dirty="0">
                  <a:latin typeface="Calibri"/>
                  <a:cs typeface="Calibri"/>
                </a:endParaRPr>
              </a:p>
              <a:p>
                <a:pPr marL="0" indent="0">
                  <a:spcBef>
                    <a:spcPts val="105"/>
                  </a:spcBef>
                  <a:buNone/>
                </a:pPr>
                <a:r>
                  <a:rPr lang="en-US" altLang="zh-CN" spc="-5" dirty="0">
                    <a:latin typeface="Calibri"/>
                    <a:cs typeface="Calibri"/>
                  </a:rPr>
                  <a:t>	</a:t>
                </a:r>
                <a:r>
                  <a:rPr lang="zh-CN" altLang="en-US" spc="-5" dirty="0">
                    <a:latin typeface="Calibri"/>
                    <a:cs typeface="Calibri"/>
                  </a:rPr>
                  <a:t>目标是 </a:t>
                </a:r>
                <a:r>
                  <a:rPr lang="en-US" altLang="zh-CN" spc="-5" dirty="0">
                    <a:latin typeface="Calibri"/>
                    <a:cs typeface="Calibri"/>
                  </a:rPr>
                  <a:t>target = [0,0,1,0,0,0,0,0,0,0]  # </a:t>
                </a:r>
                <a:r>
                  <a:rPr lang="zh-CN" altLang="en-US" spc="-5" dirty="0">
                    <a:latin typeface="Calibri"/>
                    <a:cs typeface="Calibri"/>
                  </a:rPr>
                  <a:t>以</a:t>
                </a:r>
                <a:r>
                  <a:rPr lang="en-US" altLang="zh-CN" spc="-5" dirty="0">
                    <a:latin typeface="Calibri"/>
                    <a:cs typeface="Calibri"/>
                  </a:rPr>
                  <a:t>100%</a:t>
                </a:r>
                <a:r>
                  <a:rPr lang="zh-CN" altLang="en-US" spc="-5" dirty="0">
                    <a:latin typeface="Calibri"/>
                    <a:cs typeface="Calibri"/>
                  </a:rPr>
                  <a:t>的概率认为是</a:t>
                </a:r>
                <a:r>
                  <a:rPr lang="en-US" altLang="zh-CN" spc="-5" dirty="0">
                    <a:latin typeface="Calibri"/>
                    <a:cs typeface="Calibri"/>
                  </a:rPr>
                  <a:t>”2”</a:t>
                </a:r>
                <a:endParaRPr lang="en-US" altLang="zh-CN" spc="-5" dirty="0">
                  <a:latin typeface="Calibri"/>
                  <a:cs typeface="Calibri"/>
                </a:endParaRPr>
              </a:p>
              <a:p>
                <a:pPr marL="0" indent="0">
                  <a:spcBef>
                    <a:spcPts val="105"/>
                  </a:spcBef>
                  <a:buNone/>
                </a:pPr>
                <a:endParaRPr lang="en-US" altLang="zh-CN" spc="-5" dirty="0">
                  <a:latin typeface="Calibri"/>
                  <a:cs typeface="Calibri"/>
                </a:endParaRPr>
              </a:p>
              <a:p>
                <a:pPr marL="0" indent="0">
                  <a:spcBef>
                    <a:spcPts val="105"/>
                  </a:spcBef>
                  <a:buNone/>
                </a:pPr>
                <a:r>
                  <a:rPr lang="zh-CN" altLang="en-US" dirty="0">
                    <a:latin typeface="Calibri"/>
                    <a:cs typeface="Calibri"/>
                  </a:rPr>
                  <a:t>计算这两者之间的</a:t>
                </a:r>
                <a:r>
                  <a:rPr lang="en-US" altLang="zh-CN" dirty="0">
                    <a:latin typeface="Calibri"/>
                    <a:cs typeface="Calibri"/>
                  </a:rPr>
                  <a:t>L2</a:t>
                </a:r>
                <a:r>
                  <a:rPr lang="zh-CN" altLang="en-US" dirty="0">
                    <a:latin typeface="Calibri"/>
                    <a:cs typeface="Calibri"/>
                  </a:rPr>
                  <a:t>损失函数：</a:t>
                </a:r>
                <a:endParaRPr lang="en-US" altLang="zh-CN" dirty="0">
                  <a:latin typeface="Calibri"/>
                  <a:cs typeface="Calibri"/>
                </a:endParaRPr>
              </a:p>
              <a:p>
                <a:pPr marL="0" indent="0">
                  <a:spcBef>
                    <a:spcPts val="105"/>
                  </a:spcBef>
                  <a:buNone/>
                </a:pPr>
                <a:r>
                  <a:rPr lang="en-US" altLang="zh-CN" dirty="0">
                    <a:latin typeface="Calibri"/>
                    <a:cs typeface="Calibri"/>
                  </a:rPr>
                  <a:t>	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libri"/>
                          </a:rPr>
                          <m:t>9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Calibri"/>
                            <a:cs typeface="Calibri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libri"/>
                            <a:cs typeface="Calibri"/>
                          </a:rPr>
                          <m:t>output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libri"/>
                            <a:cs typeface="Calibri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libri"/>
                            <a:cs typeface="Calibri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libri"/>
                            <a:cs typeface="Calibri"/>
                          </a:rPr>
                          <m:t> –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libri"/>
                            <a:cs typeface="Calibri"/>
                          </a:rPr>
                          <m:t>target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libri"/>
                            <a:cs typeface="Calibri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libri"/>
                            <a:cs typeface="Calibri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libri"/>
                            <a:cs typeface="Calibri"/>
                          </a:rPr>
                          <m:t>)^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libri"/>
                            <a:cs typeface="Calibri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Calibri"/>
                            <a:cs typeface="Calibri"/>
                          </a:rPr>
                          <m:t> </m:t>
                        </m:r>
                      </m:e>
                    </m:nary>
                  </m:oMath>
                </a14:m>
                <a:endParaRPr lang="en-US" altLang="zh-CN" dirty="0">
                  <a:latin typeface="Calibri"/>
                  <a:cs typeface="Calibri"/>
                </a:endParaRPr>
              </a:p>
              <a:p>
                <a:pPr marL="0" indent="0">
                  <a:spcBef>
                    <a:spcPts val="105"/>
                  </a:spcBef>
                  <a:buNone/>
                </a:pPr>
                <a:endParaRPr lang="en-US" altLang="zh-CN" dirty="0"/>
              </a:p>
              <a:p>
                <a:pPr marL="0" indent="0">
                  <a:spcBef>
                    <a:spcPts val="105"/>
                  </a:spcBef>
                  <a:buNone/>
                </a:pPr>
                <a:r>
                  <a:rPr lang="zh-CN" altLang="en-US" dirty="0"/>
                  <a:t>显然，</a:t>
                </a:r>
                <a:r>
                  <a:rPr lang="en-US" altLang="zh-CN" dirty="0"/>
                  <a:t>loss=0</a:t>
                </a:r>
                <a:r>
                  <a:rPr lang="zh-CN" altLang="en-US" dirty="0"/>
                  <a:t>最佳</a:t>
                </a:r>
                <a:endParaRPr lang="en-US" altLang="zh-CN" dirty="0"/>
              </a:p>
              <a:p>
                <a:pPr marL="0" indent="0">
                  <a:spcBef>
                    <a:spcPts val="105"/>
                  </a:spcBef>
                  <a:buNone/>
                </a:pPr>
                <a:endParaRPr lang="en-US" altLang="zh-CN" dirty="0"/>
              </a:p>
              <a:p>
                <a:pPr>
                  <a:spcBef>
                    <a:spcPts val="105"/>
                  </a:spcBef>
                </a:pPr>
                <a:r>
                  <a:rPr lang="zh-CN" altLang="en-US" dirty="0"/>
                  <a:t>此外，还有</a:t>
                </a:r>
                <a:r>
                  <a:rPr lang="en-US" altLang="zh-CN" dirty="0" err="1"/>
                  <a:t>CrossEntropyLoss</a:t>
                </a:r>
                <a:r>
                  <a:rPr lang="zh-CN" altLang="en-US" dirty="0"/>
                  <a:t>、</a:t>
                </a:r>
                <a:r>
                  <a:rPr lang="en-US" altLang="zh-CN" dirty="0" err="1"/>
                  <a:t>FocalLoss</a:t>
                </a:r>
                <a:r>
                  <a:rPr lang="zh-CN" altLang="en-US" dirty="0"/>
                  <a:t>等，计算方式有所不同，在此不做介绍。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5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模型训练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360" y="950225"/>
            <a:ext cx="6346040" cy="5771250"/>
          </a:xfrm>
        </p:spPr>
        <p:txBody>
          <a:bodyPr>
            <a:normAutofit/>
          </a:bodyPr>
          <a:lstStyle/>
          <a:p>
            <a:pPr>
              <a:spcBef>
                <a:spcPts val="105"/>
              </a:spcBef>
            </a:pPr>
            <a:r>
              <a:rPr lang="zh-CN" altLang="en-US" dirty="0"/>
              <a:t>损失的计算，可以指导模型参数的修正方向（红色箭头）：</a:t>
            </a:r>
            <a:endParaRPr lang="en-US" altLang="zh-CN" dirty="0"/>
          </a:p>
          <a:p>
            <a:pPr>
              <a:spcBef>
                <a:spcPts val="105"/>
              </a:spcBef>
            </a:pP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spcBef>
                <a:spcPts val="105"/>
              </a:spcBef>
              <a:buNone/>
            </a:pPr>
            <a:r>
              <a:rPr lang="zh-CN" altLang="en-US" dirty="0">
                <a:solidFill>
                  <a:schemeClr val="accent1"/>
                </a:solidFill>
              </a:rPr>
              <a:t>右图表示了</a:t>
            </a:r>
            <a:r>
              <a:rPr lang="en-US" altLang="zh-CN" dirty="0">
                <a:solidFill>
                  <a:schemeClr val="accent1"/>
                </a:solidFill>
              </a:rPr>
              <a:t>loss</a:t>
            </a:r>
            <a:r>
              <a:rPr lang="zh-CN" altLang="en-US" dirty="0">
                <a:solidFill>
                  <a:schemeClr val="accent1"/>
                </a:solidFill>
              </a:rPr>
              <a:t>与模型参数</a:t>
            </a:r>
            <a:r>
              <a:rPr lang="en-US" altLang="zh-CN" dirty="0">
                <a:solidFill>
                  <a:schemeClr val="accent1"/>
                </a:solidFill>
              </a:rPr>
              <a:t>w1</a:t>
            </a:r>
            <a:r>
              <a:rPr lang="zh-CN" altLang="en-US" dirty="0">
                <a:solidFill>
                  <a:schemeClr val="accent1"/>
                </a:solidFill>
              </a:rPr>
              <a:t>、</a:t>
            </a:r>
            <a:r>
              <a:rPr lang="en-US" altLang="zh-CN" dirty="0">
                <a:solidFill>
                  <a:schemeClr val="accent1"/>
                </a:solidFill>
              </a:rPr>
              <a:t>w2</a:t>
            </a:r>
            <a:r>
              <a:rPr lang="zh-CN" altLang="en-US" dirty="0">
                <a:solidFill>
                  <a:schemeClr val="accent1"/>
                </a:solidFill>
              </a:rPr>
              <a:t>取值之间的关系。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spcBef>
                <a:spcPts val="105"/>
              </a:spcBef>
              <a:buNone/>
            </a:pPr>
            <a:r>
              <a:rPr lang="en-US" altLang="zh-CN" dirty="0">
                <a:solidFill>
                  <a:schemeClr val="accent1"/>
                </a:solidFill>
              </a:rPr>
              <a:t>z</a:t>
            </a:r>
            <a:r>
              <a:rPr lang="zh-CN" altLang="en-US" dirty="0">
                <a:solidFill>
                  <a:schemeClr val="accent1"/>
                </a:solidFill>
              </a:rPr>
              <a:t>轴表示损失函数的值，</a:t>
            </a:r>
            <a:r>
              <a:rPr lang="en-US" altLang="zh-CN" dirty="0">
                <a:solidFill>
                  <a:schemeClr val="accent1"/>
                </a:solidFill>
              </a:rPr>
              <a:t>w1</a:t>
            </a:r>
            <a:r>
              <a:rPr lang="zh-CN" altLang="en-US" dirty="0">
                <a:solidFill>
                  <a:schemeClr val="accent1"/>
                </a:solidFill>
              </a:rPr>
              <a:t>、</a:t>
            </a:r>
            <a:r>
              <a:rPr lang="en-US" altLang="zh-CN" dirty="0">
                <a:solidFill>
                  <a:schemeClr val="accent1"/>
                </a:solidFill>
              </a:rPr>
              <a:t>w2</a:t>
            </a:r>
            <a:r>
              <a:rPr lang="zh-CN" altLang="en-US" dirty="0">
                <a:solidFill>
                  <a:schemeClr val="accent1"/>
                </a:solidFill>
              </a:rPr>
              <a:t>轴表示模型的参数。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spcBef>
                <a:spcPts val="105"/>
              </a:spcBef>
              <a:buNone/>
            </a:pPr>
            <a:r>
              <a:rPr lang="zh-CN" altLang="en-US" dirty="0">
                <a:solidFill>
                  <a:schemeClr val="accent1"/>
                </a:solidFill>
              </a:rPr>
              <a:t>我们期望损失函数最小，则需要告知模型参数是该增大还是减小（图中红色箭头），使得</a:t>
            </a:r>
            <a:r>
              <a:rPr lang="en-US" altLang="zh-CN" dirty="0">
                <a:solidFill>
                  <a:schemeClr val="accent1"/>
                </a:solidFill>
              </a:rPr>
              <a:t>loss</a:t>
            </a:r>
            <a:r>
              <a:rPr lang="zh-CN" altLang="en-US" dirty="0">
                <a:solidFill>
                  <a:schemeClr val="accent1"/>
                </a:solidFill>
              </a:rPr>
              <a:t>尽可能降低</a:t>
            </a:r>
            <a:endParaRPr lang="en-US" altLang="zh-CN" dirty="0">
              <a:solidFill>
                <a:schemeClr val="accent1"/>
              </a:solidFill>
            </a:endParaRPr>
          </a:p>
          <a:p>
            <a:pPr>
              <a:spcBef>
                <a:spcPts val="105"/>
              </a:spcBef>
            </a:pPr>
            <a:endParaRPr lang="en-US" altLang="zh-CN" dirty="0"/>
          </a:p>
          <a:p>
            <a:pPr>
              <a:spcBef>
                <a:spcPts val="105"/>
              </a:spcBef>
            </a:pPr>
            <a:r>
              <a:rPr lang="zh-CN" altLang="en-US" dirty="0"/>
              <a:t>学习率</a:t>
            </a:r>
            <a:r>
              <a:rPr lang="en-US" altLang="zh-CN" dirty="0"/>
              <a:t>(learning rate</a:t>
            </a:r>
            <a:r>
              <a:rPr lang="zh-CN" altLang="en-US" dirty="0"/>
              <a:t>，</a:t>
            </a:r>
            <a:r>
              <a:rPr lang="en-US" altLang="zh-CN" dirty="0"/>
              <a:t>LR)</a:t>
            </a:r>
            <a:r>
              <a:rPr lang="zh-CN" altLang="en-US" dirty="0"/>
              <a:t>：规定了参数修正的幅度。若损失函数要求</a:t>
            </a:r>
            <a:r>
              <a:rPr lang="en-US" altLang="zh-CN" dirty="0"/>
              <a:t>w1</a:t>
            </a:r>
            <a:r>
              <a:rPr lang="zh-CN" altLang="en-US" dirty="0"/>
              <a:t>、</a:t>
            </a:r>
            <a:r>
              <a:rPr lang="en-US" altLang="zh-CN" dirty="0"/>
              <a:t>w2</a:t>
            </a:r>
            <a:r>
              <a:rPr lang="zh-CN" altLang="en-US" dirty="0"/>
              <a:t>变小，则</a:t>
            </a:r>
            <a:r>
              <a:rPr lang="en-US" altLang="zh-CN" dirty="0"/>
              <a:t>LR</a:t>
            </a:r>
            <a:r>
              <a:rPr lang="zh-CN" altLang="en-US" dirty="0"/>
              <a:t>可调节</a:t>
            </a:r>
            <a:r>
              <a:rPr lang="en-US" altLang="zh-CN" dirty="0"/>
              <a:t>w1</a:t>
            </a:r>
            <a:r>
              <a:rPr lang="zh-CN" altLang="en-US" dirty="0"/>
              <a:t>、</a:t>
            </a:r>
            <a:r>
              <a:rPr lang="en-US" altLang="zh-CN" dirty="0"/>
              <a:t>w2</a:t>
            </a:r>
            <a:r>
              <a:rPr lang="zh-CN" altLang="en-US" dirty="0"/>
              <a:t>是应该减小</a:t>
            </a:r>
            <a:r>
              <a:rPr lang="en-US" altLang="zh-CN" dirty="0"/>
              <a:t>0.1</a:t>
            </a:r>
            <a:r>
              <a:rPr lang="zh-CN" altLang="en-US" dirty="0"/>
              <a:t>、</a:t>
            </a:r>
            <a:r>
              <a:rPr lang="en-US" altLang="zh-CN" dirty="0"/>
              <a:t>1.0</a:t>
            </a:r>
            <a:r>
              <a:rPr lang="zh-CN" altLang="en-US" dirty="0"/>
              <a:t>、还是</a:t>
            </a:r>
            <a:r>
              <a:rPr lang="en-US" altLang="zh-CN" dirty="0"/>
              <a:t>10</a:t>
            </a:r>
            <a:r>
              <a:rPr lang="zh-CN" altLang="en-US" dirty="0"/>
              <a:t>，即“迈的步子该多大”。</a:t>
            </a:r>
            <a:endParaRPr lang="en-US" altLang="zh-CN" dirty="0"/>
          </a:p>
          <a:p>
            <a:pPr>
              <a:spcBef>
                <a:spcPts val="105"/>
              </a:spcBef>
            </a:pPr>
            <a:r>
              <a:rPr lang="en-US" altLang="zh-CN" dirty="0"/>
              <a:t>LR</a:t>
            </a:r>
            <a:r>
              <a:rPr lang="zh-CN" altLang="en-US" dirty="0"/>
              <a:t>过小会导致</a:t>
            </a:r>
            <a:r>
              <a:rPr lang="en-US" altLang="zh-CN" dirty="0"/>
              <a:t>loss</a:t>
            </a:r>
            <a:r>
              <a:rPr lang="zh-CN" altLang="en-US" dirty="0"/>
              <a:t>下降不显著，</a:t>
            </a:r>
            <a:r>
              <a:rPr lang="en-US" altLang="zh-CN" dirty="0"/>
              <a:t>LR</a:t>
            </a:r>
            <a:r>
              <a:rPr lang="zh-CN" altLang="en-US" dirty="0"/>
              <a:t>过大会导致“走过头”，无法到达谷底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352665" y="3080859"/>
            <a:ext cx="2743200" cy="365125"/>
          </a:xfrm>
        </p:spPr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sp>
        <p:nvSpPr>
          <p:cNvPr id="5" name="object 2"/>
          <p:cNvSpPr/>
          <p:nvPr/>
        </p:nvSpPr>
        <p:spPr>
          <a:xfrm>
            <a:off x="6676644" y="1175766"/>
            <a:ext cx="5515356" cy="45064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17"/>
          <p:cNvSpPr/>
          <p:nvPr/>
        </p:nvSpPr>
        <p:spPr>
          <a:xfrm>
            <a:off x="8838692" y="2175256"/>
            <a:ext cx="172212" cy="170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18"/>
          <p:cNvSpPr/>
          <p:nvPr/>
        </p:nvSpPr>
        <p:spPr>
          <a:xfrm>
            <a:off x="10318495" y="3197988"/>
            <a:ext cx="152400" cy="318135"/>
          </a:xfrm>
          <a:custGeom>
            <a:avLst/>
            <a:gdLst/>
            <a:ahLst/>
            <a:cxnLst/>
            <a:rect l="l" t="t" r="r" b="b"/>
            <a:pathLst>
              <a:path w="152400" h="318135">
                <a:moveTo>
                  <a:pt x="0" y="190500"/>
                </a:moveTo>
                <a:lnTo>
                  <a:pt x="10921" y="317881"/>
                </a:lnTo>
                <a:lnTo>
                  <a:pt x="102191" y="236347"/>
                </a:lnTo>
                <a:lnTo>
                  <a:pt x="63753" y="236347"/>
                </a:lnTo>
                <a:lnTo>
                  <a:pt x="28320" y="222377"/>
                </a:lnTo>
                <a:lnTo>
                  <a:pt x="35388" y="204596"/>
                </a:lnTo>
                <a:lnTo>
                  <a:pt x="0" y="190500"/>
                </a:lnTo>
                <a:close/>
              </a:path>
              <a:path w="152400" h="318135">
                <a:moveTo>
                  <a:pt x="35388" y="204596"/>
                </a:moveTo>
                <a:lnTo>
                  <a:pt x="28320" y="222377"/>
                </a:lnTo>
                <a:lnTo>
                  <a:pt x="63753" y="236347"/>
                </a:lnTo>
                <a:lnTo>
                  <a:pt x="70772" y="218690"/>
                </a:lnTo>
                <a:lnTo>
                  <a:pt x="35388" y="204596"/>
                </a:lnTo>
                <a:close/>
              </a:path>
              <a:path w="152400" h="318135">
                <a:moveTo>
                  <a:pt x="70772" y="218690"/>
                </a:moveTo>
                <a:lnTo>
                  <a:pt x="63753" y="236347"/>
                </a:lnTo>
                <a:lnTo>
                  <a:pt x="102191" y="236347"/>
                </a:lnTo>
                <a:lnTo>
                  <a:pt x="106171" y="232791"/>
                </a:lnTo>
                <a:lnTo>
                  <a:pt x="70772" y="218690"/>
                </a:lnTo>
                <a:close/>
              </a:path>
              <a:path w="152400" h="318135">
                <a:moveTo>
                  <a:pt x="116712" y="0"/>
                </a:moveTo>
                <a:lnTo>
                  <a:pt x="35388" y="204596"/>
                </a:lnTo>
                <a:lnTo>
                  <a:pt x="70772" y="218690"/>
                </a:lnTo>
                <a:lnTo>
                  <a:pt x="152145" y="13970"/>
                </a:lnTo>
                <a:lnTo>
                  <a:pt x="1167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19"/>
          <p:cNvSpPr/>
          <p:nvPr/>
        </p:nvSpPr>
        <p:spPr>
          <a:xfrm>
            <a:off x="8898508" y="2784475"/>
            <a:ext cx="113664" cy="290195"/>
          </a:xfrm>
          <a:custGeom>
            <a:avLst/>
            <a:gdLst/>
            <a:ahLst/>
            <a:cxnLst/>
            <a:rect l="l" t="t" r="r" b="b"/>
            <a:pathLst>
              <a:path w="113664" h="290195">
                <a:moveTo>
                  <a:pt x="37756" y="179409"/>
                </a:moveTo>
                <a:lnTo>
                  <a:pt x="0" y="184657"/>
                </a:lnTo>
                <a:lnTo>
                  <a:pt x="72390" y="289940"/>
                </a:lnTo>
                <a:lnTo>
                  <a:pt x="103371" y="198246"/>
                </a:lnTo>
                <a:lnTo>
                  <a:pt x="40386" y="198246"/>
                </a:lnTo>
                <a:lnTo>
                  <a:pt x="37756" y="179409"/>
                </a:lnTo>
                <a:close/>
              </a:path>
              <a:path w="113664" h="290195">
                <a:moveTo>
                  <a:pt x="75484" y="174164"/>
                </a:moveTo>
                <a:lnTo>
                  <a:pt x="37756" y="179409"/>
                </a:lnTo>
                <a:lnTo>
                  <a:pt x="40386" y="198246"/>
                </a:lnTo>
                <a:lnTo>
                  <a:pt x="78105" y="193039"/>
                </a:lnTo>
                <a:lnTo>
                  <a:pt x="75484" y="174164"/>
                </a:lnTo>
                <a:close/>
              </a:path>
              <a:path w="113664" h="290195">
                <a:moveTo>
                  <a:pt x="113284" y="168909"/>
                </a:moveTo>
                <a:lnTo>
                  <a:pt x="75484" y="174164"/>
                </a:lnTo>
                <a:lnTo>
                  <a:pt x="78105" y="193039"/>
                </a:lnTo>
                <a:lnTo>
                  <a:pt x="40386" y="198246"/>
                </a:lnTo>
                <a:lnTo>
                  <a:pt x="103371" y="198246"/>
                </a:lnTo>
                <a:lnTo>
                  <a:pt x="113284" y="168909"/>
                </a:lnTo>
                <a:close/>
              </a:path>
              <a:path w="113664" h="290195">
                <a:moveTo>
                  <a:pt x="51308" y="0"/>
                </a:moveTo>
                <a:lnTo>
                  <a:pt x="13462" y="5333"/>
                </a:lnTo>
                <a:lnTo>
                  <a:pt x="37756" y="179409"/>
                </a:lnTo>
                <a:lnTo>
                  <a:pt x="75484" y="174164"/>
                </a:lnTo>
                <a:lnTo>
                  <a:pt x="51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20"/>
          <p:cNvSpPr/>
          <p:nvPr/>
        </p:nvSpPr>
        <p:spPr>
          <a:xfrm>
            <a:off x="8916416" y="3075432"/>
            <a:ext cx="113030" cy="257175"/>
          </a:xfrm>
          <a:custGeom>
            <a:avLst/>
            <a:gdLst/>
            <a:ahLst/>
            <a:cxnLst/>
            <a:rect l="l" t="t" r="r" b="b"/>
            <a:pathLst>
              <a:path w="113030" h="257175">
                <a:moveTo>
                  <a:pt x="37647" y="146858"/>
                </a:moveTo>
                <a:lnTo>
                  <a:pt x="0" y="152400"/>
                </a:lnTo>
                <a:lnTo>
                  <a:pt x="73025" y="257175"/>
                </a:lnTo>
                <a:lnTo>
                  <a:pt x="103196" y="165607"/>
                </a:lnTo>
                <a:lnTo>
                  <a:pt x="40385" y="165607"/>
                </a:lnTo>
                <a:lnTo>
                  <a:pt x="37647" y="146858"/>
                </a:lnTo>
                <a:close/>
              </a:path>
              <a:path w="113030" h="257175">
                <a:moveTo>
                  <a:pt x="75341" y="141310"/>
                </a:moveTo>
                <a:lnTo>
                  <a:pt x="37647" y="146858"/>
                </a:lnTo>
                <a:lnTo>
                  <a:pt x="40385" y="165607"/>
                </a:lnTo>
                <a:lnTo>
                  <a:pt x="78104" y="160147"/>
                </a:lnTo>
                <a:lnTo>
                  <a:pt x="75341" y="141310"/>
                </a:lnTo>
                <a:close/>
              </a:path>
              <a:path w="113030" h="257175">
                <a:moveTo>
                  <a:pt x="113029" y="135762"/>
                </a:moveTo>
                <a:lnTo>
                  <a:pt x="75341" y="141310"/>
                </a:lnTo>
                <a:lnTo>
                  <a:pt x="78104" y="160147"/>
                </a:lnTo>
                <a:lnTo>
                  <a:pt x="40385" y="165607"/>
                </a:lnTo>
                <a:lnTo>
                  <a:pt x="103196" y="165607"/>
                </a:lnTo>
                <a:lnTo>
                  <a:pt x="113029" y="135762"/>
                </a:lnTo>
                <a:close/>
              </a:path>
              <a:path w="113030" h="257175">
                <a:moveTo>
                  <a:pt x="54609" y="0"/>
                </a:moveTo>
                <a:lnTo>
                  <a:pt x="17017" y="5587"/>
                </a:lnTo>
                <a:lnTo>
                  <a:pt x="37647" y="146858"/>
                </a:lnTo>
                <a:lnTo>
                  <a:pt x="75341" y="141310"/>
                </a:lnTo>
                <a:lnTo>
                  <a:pt x="546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21"/>
          <p:cNvSpPr/>
          <p:nvPr/>
        </p:nvSpPr>
        <p:spPr>
          <a:xfrm>
            <a:off x="8970391" y="3328034"/>
            <a:ext cx="114935" cy="276860"/>
          </a:xfrm>
          <a:custGeom>
            <a:avLst/>
            <a:gdLst/>
            <a:ahLst/>
            <a:cxnLst/>
            <a:rect l="l" t="t" r="r" b="b"/>
            <a:pathLst>
              <a:path w="114935" h="276860">
                <a:moveTo>
                  <a:pt x="40668" y="170363"/>
                </a:moveTo>
                <a:lnTo>
                  <a:pt x="3809" y="179705"/>
                </a:lnTo>
                <a:lnTo>
                  <a:pt x="87248" y="276479"/>
                </a:lnTo>
                <a:lnTo>
                  <a:pt x="106415" y="188849"/>
                </a:lnTo>
                <a:lnTo>
                  <a:pt x="45338" y="188849"/>
                </a:lnTo>
                <a:lnTo>
                  <a:pt x="40668" y="170363"/>
                </a:lnTo>
                <a:close/>
              </a:path>
              <a:path w="114935" h="276860">
                <a:moveTo>
                  <a:pt x="77620" y="160998"/>
                </a:moveTo>
                <a:lnTo>
                  <a:pt x="40668" y="170363"/>
                </a:lnTo>
                <a:lnTo>
                  <a:pt x="45338" y="188849"/>
                </a:lnTo>
                <a:lnTo>
                  <a:pt x="82295" y="179451"/>
                </a:lnTo>
                <a:lnTo>
                  <a:pt x="77620" y="160998"/>
                </a:lnTo>
                <a:close/>
              </a:path>
              <a:path w="114935" h="276860">
                <a:moveTo>
                  <a:pt x="114553" y="151638"/>
                </a:moveTo>
                <a:lnTo>
                  <a:pt x="77620" y="160998"/>
                </a:lnTo>
                <a:lnTo>
                  <a:pt x="82295" y="179451"/>
                </a:lnTo>
                <a:lnTo>
                  <a:pt x="45338" y="188849"/>
                </a:lnTo>
                <a:lnTo>
                  <a:pt x="106415" y="188849"/>
                </a:lnTo>
                <a:lnTo>
                  <a:pt x="114553" y="151638"/>
                </a:lnTo>
                <a:close/>
              </a:path>
              <a:path w="114935" h="276860">
                <a:moveTo>
                  <a:pt x="36829" y="0"/>
                </a:moveTo>
                <a:lnTo>
                  <a:pt x="0" y="9398"/>
                </a:lnTo>
                <a:lnTo>
                  <a:pt x="40668" y="170363"/>
                </a:lnTo>
                <a:lnTo>
                  <a:pt x="77620" y="160998"/>
                </a:lnTo>
                <a:lnTo>
                  <a:pt x="368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22"/>
          <p:cNvSpPr/>
          <p:nvPr/>
        </p:nvSpPr>
        <p:spPr>
          <a:xfrm>
            <a:off x="10366754" y="3074670"/>
            <a:ext cx="170687" cy="170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23"/>
          <p:cNvSpPr/>
          <p:nvPr/>
        </p:nvSpPr>
        <p:spPr>
          <a:xfrm>
            <a:off x="8853932" y="2299461"/>
            <a:ext cx="114300" cy="487680"/>
          </a:xfrm>
          <a:custGeom>
            <a:avLst/>
            <a:gdLst/>
            <a:ahLst/>
            <a:cxnLst/>
            <a:rect l="l" t="t" r="r" b="b"/>
            <a:pathLst>
              <a:path w="114300" h="487679">
                <a:moveTo>
                  <a:pt x="38100" y="372872"/>
                </a:moveTo>
                <a:lnTo>
                  <a:pt x="0" y="372872"/>
                </a:lnTo>
                <a:lnTo>
                  <a:pt x="57150" y="487172"/>
                </a:lnTo>
                <a:lnTo>
                  <a:pt x="104775" y="391922"/>
                </a:lnTo>
                <a:lnTo>
                  <a:pt x="38100" y="391922"/>
                </a:lnTo>
                <a:lnTo>
                  <a:pt x="38100" y="372872"/>
                </a:lnTo>
                <a:close/>
              </a:path>
              <a:path w="114300" h="487679">
                <a:moveTo>
                  <a:pt x="76200" y="0"/>
                </a:moveTo>
                <a:lnTo>
                  <a:pt x="38100" y="0"/>
                </a:lnTo>
                <a:lnTo>
                  <a:pt x="38100" y="391922"/>
                </a:lnTo>
                <a:lnTo>
                  <a:pt x="76200" y="391922"/>
                </a:lnTo>
                <a:lnTo>
                  <a:pt x="76200" y="0"/>
                </a:lnTo>
                <a:close/>
              </a:path>
              <a:path w="114300" h="487679">
                <a:moveTo>
                  <a:pt x="114300" y="372872"/>
                </a:moveTo>
                <a:lnTo>
                  <a:pt x="76200" y="372872"/>
                </a:lnTo>
                <a:lnTo>
                  <a:pt x="76200" y="391922"/>
                </a:lnTo>
                <a:lnTo>
                  <a:pt x="104775" y="391922"/>
                </a:lnTo>
                <a:lnTo>
                  <a:pt x="114300" y="3728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24"/>
          <p:cNvSpPr/>
          <p:nvPr/>
        </p:nvSpPr>
        <p:spPr>
          <a:xfrm>
            <a:off x="10140441" y="3519932"/>
            <a:ext cx="204597" cy="342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文本框 13"/>
          <p:cNvSpPr txBox="1"/>
          <p:nvPr/>
        </p:nvSpPr>
        <p:spPr>
          <a:xfrm>
            <a:off x="7352665" y="5023964"/>
            <a:ext cx="7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0940596" y="5176086"/>
            <a:ext cx="68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w2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801725" y="2673928"/>
            <a:ext cx="36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深度学习框架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有很多工具可以帮助你快速实现深度学习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本实验采用目前最火热的</a:t>
            </a:r>
            <a:r>
              <a:rPr lang="en-US" altLang="zh-CN" dirty="0" err="1"/>
              <a:t>PyTorch</a:t>
            </a:r>
            <a:r>
              <a:rPr lang="zh-CN" altLang="en-US" dirty="0"/>
              <a:t>。</a:t>
            </a:r>
            <a:r>
              <a:rPr lang="en-US" altLang="zh-CN" dirty="0" err="1"/>
              <a:t>PyTorch</a:t>
            </a:r>
            <a:r>
              <a:rPr lang="zh-CN" altLang="en-US" dirty="0"/>
              <a:t>已经成为科研人员的首选深度学习框架之一，在人工智能、机器学习、计算机视觉、自然语言处理相关领域学术论文中的使用率不断增长。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72071-A384-4E8D-8F76-709D30FFBCC3}" type="slidenum">
              <a:rPr lang="zh-CN" altLang="en-US" smtClean="0"/>
            </a:fld>
            <a:endParaRPr lang="zh-CN" altLang="en-US"/>
          </a:p>
        </p:txBody>
      </p:sp>
      <p:sp>
        <p:nvSpPr>
          <p:cNvPr id="5" name="object 5"/>
          <p:cNvSpPr/>
          <p:nvPr/>
        </p:nvSpPr>
        <p:spPr>
          <a:xfrm>
            <a:off x="2084323" y="1660989"/>
            <a:ext cx="1586118" cy="12995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01232" y="2081613"/>
            <a:ext cx="2086356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04792" y="1825581"/>
            <a:ext cx="1638300" cy="1051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43673" y="3548469"/>
            <a:ext cx="1295278" cy="444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81357" y="3321529"/>
            <a:ext cx="1469867" cy="718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73108" y="1832897"/>
            <a:ext cx="1559687" cy="602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905875" y="2371555"/>
            <a:ext cx="116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PMingLiU"/>
                <a:cs typeface="PMingLiU"/>
              </a:rPr>
              <a:t>台大周伯威 同學開發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57620" y="3492837"/>
            <a:ext cx="1973579" cy="571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770111" y="3485218"/>
            <a:ext cx="15407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3400" y="5085608"/>
            <a:ext cx="2002106" cy="14014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cadem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35mril5v">
      <a:majorFont>
        <a:latin typeface="Consolas"/>
        <a:ea typeface="黑体"/>
        <a:cs typeface=""/>
      </a:majorFont>
      <a:minorFont>
        <a:latin typeface="Consolas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</Template>
  <TotalTime>0</TotalTime>
  <Words>6531</Words>
  <Application>WPS 文字</Application>
  <PresentationFormat>宽屏</PresentationFormat>
  <Paragraphs>457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60" baseType="lpstr">
      <vt:lpstr>Arial</vt:lpstr>
      <vt:lpstr>宋体</vt:lpstr>
      <vt:lpstr>Wingdings</vt:lpstr>
      <vt:lpstr>思源黑体</vt:lpstr>
      <vt:lpstr>汉仪中黑KW</vt:lpstr>
      <vt:lpstr>黑体</vt:lpstr>
      <vt:lpstr>Consolas</vt:lpstr>
      <vt:lpstr>苹方-简</vt:lpstr>
      <vt:lpstr>Arial</vt:lpstr>
      <vt:lpstr>Calibri</vt:lpstr>
      <vt:lpstr>Helvetica Neue</vt:lpstr>
      <vt:lpstr>Times New Roman</vt:lpstr>
      <vt:lpstr>Symbol</vt:lpstr>
      <vt:lpstr>Calibri Light</vt:lpstr>
      <vt:lpstr>Cambria Math</vt:lpstr>
      <vt:lpstr>PMingLiU</vt:lpstr>
      <vt:lpstr>宋体-繁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Kingsoft Sign</vt:lpstr>
      <vt:lpstr>Kingsoft Math</vt:lpstr>
      <vt:lpstr>等线 Light</vt:lpstr>
      <vt:lpstr>PMingLiU</vt:lpstr>
      <vt:lpstr>Symbol</vt:lpstr>
      <vt:lpstr>Times New Roman</vt:lpstr>
      <vt:lpstr>思源黑体</vt:lpstr>
      <vt:lpstr>黑体</vt:lpstr>
      <vt:lpstr>DejaVu Math TeX Gyre</vt:lpstr>
      <vt:lpstr>academic</vt:lpstr>
      <vt:lpstr>主题1</vt:lpstr>
      <vt:lpstr>5-1. PyTorch入门</vt:lpstr>
      <vt:lpstr>机器学习</vt:lpstr>
      <vt:lpstr>机器学习的核心是寻找f！</vt:lpstr>
      <vt:lpstr>神经网络</vt:lpstr>
      <vt:lpstr>深度学习</vt:lpstr>
      <vt:lpstr>深度学习</vt:lpstr>
      <vt:lpstr>模型训练</vt:lpstr>
      <vt:lpstr>模型训练</vt:lpstr>
      <vt:lpstr>深度学习框架</vt:lpstr>
      <vt:lpstr>实验准备</vt:lpstr>
      <vt:lpstr>实验准备: 名词解释</vt:lpstr>
      <vt:lpstr>实验5.1 CIFAR-10图片分类</vt:lpstr>
      <vt:lpstr>实验5.1 CIFAR-10图片分类</vt:lpstr>
      <vt:lpstr>实验5.1 CIFAR-10图片分类</vt:lpstr>
      <vt:lpstr>5-2. Search by CNN features </vt:lpstr>
      <vt:lpstr>图像检索</vt:lpstr>
      <vt:lpstr>图像检索</vt:lpstr>
      <vt:lpstr>图像检索</vt:lpstr>
      <vt:lpstr>图像特征的提取</vt:lpstr>
      <vt:lpstr>卷积神经网络</vt:lpstr>
      <vt:lpstr>使用Pytorch提取图像特征</vt:lpstr>
      <vt:lpstr>使用Pytorch提取图像特征</vt:lpstr>
      <vt:lpstr>使用Pytorch提取图像特征</vt:lpstr>
      <vt:lpstr>图像检索</vt:lpstr>
      <vt:lpstr>练习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潘宇杰</dc:creator>
  <cp:lastModifiedBy>ZC骁</cp:lastModifiedBy>
  <cp:revision>68</cp:revision>
  <dcterms:created xsi:type="dcterms:W3CDTF">2025-09-17T08:32:00Z</dcterms:created>
  <dcterms:modified xsi:type="dcterms:W3CDTF">2025-09-17T08:32:00Z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0x010100D5E79B944E8AA748958FDC2F659CEBCC</vt:lpwstr>
  </property>
  <property fmtid="{D5CDD505-2E9C-101B-9397-08002B2CF9AE}" pid="3" name="ICV">
    <vt:lpwstr>1F51BE7ABA0C6A560072CA689A6F3383_42</vt:lpwstr>
  </property>
  <property fmtid="{D5CDD505-2E9C-101B-9397-08002B2CF9AE}" pid="4" name="KSOProductBuildVer">
    <vt:lpwstr>2052-6.14.0.8924</vt:lpwstr>
  </property>
</Properties>
</file>